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60" r:id="rId2"/>
    <p:sldId id="262" r:id="rId3"/>
    <p:sldId id="368" r:id="rId4"/>
    <p:sldId id="369" r:id="rId5"/>
    <p:sldId id="370" r:id="rId6"/>
    <p:sldId id="373" r:id="rId7"/>
    <p:sldId id="371" r:id="rId8"/>
    <p:sldId id="374" r:id="rId9"/>
    <p:sldId id="372" r:id="rId10"/>
    <p:sldId id="375" r:id="rId11"/>
    <p:sldId id="377" r:id="rId12"/>
    <p:sldId id="378" r:id="rId13"/>
    <p:sldId id="401" r:id="rId14"/>
    <p:sldId id="379" r:id="rId15"/>
    <p:sldId id="380" r:id="rId16"/>
    <p:sldId id="381" r:id="rId17"/>
    <p:sldId id="383" r:id="rId18"/>
    <p:sldId id="382" r:id="rId19"/>
    <p:sldId id="384" r:id="rId20"/>
    <p:sldId id="376" r:id="rId21"/>
    <p:sldId id="385" r:id="rId22"/>
    <p:sldId id="389" r:id="rId23"/>
    <p:sldId id="390" r:id="rId24"/>
    <p:sldId id="391" r:id="rId25"/>
    <p:sldId id="386" r:id="rId26"/>
    <p:sldId id="402" r:id="rId27"/>
    <p:sldId id="403" r:id="rId28"/>
    <p:sldId id="394" r:id="rId29"/>
    <p:sldId id="387" r:id="rId30"/>
    <p:sldId id="398" r:id="rId31"/>
    <p:sldId id="399" r:id="rId32"/>
    <p:sldId id="388" r:id="rId33"/>
    <p:sldId id="400" r:id="rId34"/>
    <p:sldId id="396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38" r:id="rId43"/>
    <p:sldId id="437" r:id="rId44"/>
    <p:sldId id="425" r:id="rId45"/>
    <p:sldId id="411" r:id="rId46"/>
    <p:sldId id="431" r:id="rId47"/>
    <p:sldId id="433" r:id="rId48"/>
    <p:sldId id="432" r:id="rId49"/>
    <p:sldId id="429" r:id="rId50"/>
    <p:sldId id="434" r:id="rId51"/>
    <p:sldId id="428" r:id="rId52"/>
    <p:sldId id="414" r:id="rId53"/>
    <p:sldId id="439" r:id="rId54"/>
    <p:sldId id="440" r:id="rId55"/>
    <p:sldId id="442" r:id="rId56"/>
    <p:sldId id="441" r:id="rId57"/>
    <p:sldId id="443" r:id="rId58"/>
    <p:sldId id="419" r:id="rId59"/>
    <p:sldId id="420" r:id="rId60"/>
    <p:sldId id="415" r:id="rId61"/>
    <p:sldId id="417" r:id="rId62"/>
    <p:sldId id="421" r:id="rId63"/>
    <p:sldId id="423" r:id="rId64"/>
    <p:sldId id="424" r:id="rId65"/>
  </p:sldIdLst>
  <p:sldSz cx="18288000" cy="10287000"/>
  <p:notesSz cx="6858000" cy="9144000"/>
  <p:embeddedFontLst>
    <p:embeddedFont>
      <p:font typeface="맑은 고딕" panose="020B0503020000020004" pitchFamily="34" charset="-127"/>
      <p:regular r:id="rId68"/>
      <p:bold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D68"/>
    <a:srgbClr val="EDF0F5"/>
    <a:srgbClr val="F8FBFF"/>
    <a:srgbClr val="95A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2" autoAdjust="0"/>
    <p:restoredTop sz="88315" autoAdjust="0"/>
  </p:normalViewPr>
  <p:slideViewPr>
    <p:cSldViewPr>
      <p:cViewPr varScale="1">
        <p:scale>
          <a:sx n="52" d="100"/>
          <a:sy n="52" d="100"/>
        </p:scale>
        <p:origin x="240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DE2B439-AD0C-7B6A-4DA1-847BE9BBE2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2C0946-6DF0-F474-F404-BFFA0AB207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8C0DA-8016-6B4C-989B-13B5E051A0DC}" type="datetimeFigureOut">
              <a:rPr kumimoji="1" lang="ko-KR" altLang="en-US" smtClean="0"/>
              <a:t>2025. 6. 18.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C5412D-BE4C-8FD7-056C-786AFCACF7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540614-256C-884D-C43A-C64272219D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7BC86-55CF-9A49-AF51-41886258D7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69245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47749-CAC4-4947-9063-A733B9514002}" type="datetimeFigureOut">
              <a:rPr kumimoji="1" lang="ko-KR" altLang="en-US" smtClean="0"/>
              <a:t>2025. 6. 18.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B8D4-DFCC-C74C-A571-E06348D51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0277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944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21028-8F9D-B074-60F2-FD11D923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9E97B9-72D6-5F75-53F1-D8130FF1D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30AA09-EAEC-2837-5423-7FF08FC84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E4766-9FB4-7F76-F8DC-10A85ADFC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86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4936D-E422-F003-CDCA-0AE07CB4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A8BCB3-3D3B-4AA5-A25E-D831B45C7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4A2E14-EF89-F6F7-3FE4-8E4A4DDF8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C7F471-48BC-9FAC-AA53-981F4A64A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8362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8132A-0A92-EFA9-CE32-B9CC55E0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056D0E-D38F-208C-201B-55A50A0B6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A67224-D0E6-F32E-F8BB-C691C025F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422F3-61E7-5CF3-9F73-68483B49C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1494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7AF2F-368F-117D-80D7-98A6E065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FD58E5-E4CA-AAC2-287B-E502C3009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3778C1-39F5-747A-62B6-BB0E6866E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6A34A8-FFB1-AD81-F86F-DE4FF2E0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3296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A3056-B35B-7D14-11D9-61C073D5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FC5A4B-DAE1-93DD-4778-D8C716BE9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C8F98F-9C9D-1CA1-4123-C5067F3A6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FFC656-EC1E-3771-014E-9B36F6B2F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222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35782-A866-94C3-7BA1-ACEC2573E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F0EEEA-0F37-1348-C1F7-C22FDF2F9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166AF9-E39E-71F1-A32F-CC68CE4BF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34EAD-54F5-6466-DFB8-26990E8B3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370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1AD5-0239-EB67-C123-69D60B502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7FDBB8-0D14-E736-7FC5-7D7E30BDD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7C1940-E920-CB12-73BE-6A97772F2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BDF5DD-6700-2B7B-8DC0-A339359E4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3310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65B19-88A3-B5B5-B96B-A8D265E3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273BE5-CA03-F357-F3CF-AA0D09E6C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876A97-1838-5E5F-A66D-B6361C04D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7A363-E944-93AB-29C7-DF9340EB0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782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D70AC-5F08-FB44-33E0-CD0FFEA82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0EB96F-39B7-21A8-10BE-7B1B596C7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64068A-57BB-510F-D15A-5ED549C58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171AA-EFB6-D221-5C19-051433E96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396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7D49-0281-AB7E-2812-554D74350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CF2A40-5501-0737-5D1F-2266A8E86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3DB28D-2259-B7F1-A573-20D9FDF2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1EF9F-619A-4DE0-4819-A3B63D979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4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079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1542-D4E3-0762-9FFE-1FE0CB2D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F6329E-9B90-A8BF-086A-C58B978E2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B055B-9E37-F151-E7DE-42117BD40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396318-2C3C-9F24-E3EF-797A33A55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4547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CA08F-065F-5247-86A5-078465AB5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61DF95-5959-0A6A-360C-D96DC4250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F5D596-6FEA-107A-6B46-24CB791EB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E3A03-BFA9-C140-B601-E1753792E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8808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9BE1-46DE-BC78-E5A7-CB1745BB2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D169B-78D0-C2AB-B917-325593FCA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7DB70D-9359-E1C8-C920-FD96049B3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18E996-5B45-5923-6862-FD2B47C51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9957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3336-C315-C95B-AF7E-0CB36AD5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3217DA-1930-C852-1EE1-87E12427B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98DE62-6AA8-C690-1C5E-6BB1FB817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2D4D9-98FC-76D6-CA5A-C0855A4C2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5078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8483-BE09-8839-615E-50E4B842B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BA7F41-3776-9A7D-D18D-C182DFC3E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4FDCE-D52A-3299-2BC8-AEBA45B3D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5090A-D76E-7124-05C1-0A2617BE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4999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67959-8EC5-B340-0DE6-56FF97DAF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63F29D-C4BB-15F1-0423-7B62E39E9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805E0E-0C06-57C4-E528-514A462CD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031294-008E-A9AC-BDC6-56EA9D4C5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3111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CD310-FA44-76B3-2B7A-785E2284B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B75ABF-FB79-D839-B4BC-531B75F35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A2BEA4-A0E2-5110-BA77-5009BE52E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96653-B2E9-0BF4-B8AE-9DA6A6A53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694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D9C8-48F5-F0C7-BBF7-2C9F15E87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00EA71-6E4B-83AA-5E4F-9BB061B50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EBD9F4-5898-0A5E-BB0B-CA03BBDC3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6DC3C-75A7-B0FB-FD55-7A23E9A52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952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918D-C384-D75A-F401-D7FC609EC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014A90-27F5-D32D-4448-52BE3BD53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A3B16C-2217-1BC5-676E-0977B2FCF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ABF9B-F68D-BD2D-E11C-176137FDB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9560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AFA8E-E616-C6E4-F158-4B5EBA199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9279-871D-74D9-94E3-63404BC7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B06A5E-F787-B0E0-D12C-FEC72907F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FBBE05-A2ED-E209-A29B-425041DAE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13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932CA-9796-B06C-DEAF-BDD3F4243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838D36-F3B1-04B1-1BC2-C48A5AAF1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4A6CFA-8C0F-7D56-082B-5E5498D15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DF429-6624-1B65-56BE-354AF7A11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16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C4DDF-DA34-A25F-FC0B-F67E0A24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730599-C19D-C860-24C7-7480D44DB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DCD265-36BF-8AE5-FD4A-4CDFE4342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4219F1-27F2-254F-6CDE-42003A8C6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0338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182F8-CABB-398D-A8A2-F49A8B35A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6AFD9D-7755-E01C-CAE9-0069CCA90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707609-73BD-321C-85DB-9E9A77F72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FD83B-E88D-8910-5355-DB547FC5B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9025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CE929-3284-DE66-10DD-16969EF41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154528-0DA0-63FD-3608-4EC9C328B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645588-B6D2-DFC7-C23F-B1F20F9B1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295F9A-6E73-FF34-1F37-E715C5E86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31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98156-CE73-A55B-D290-63714E13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5C5F68-BD5E-2636-EC30-8AAAF94AA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CFBB00-7C3D-6DB8-D1A5-060FE838F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E133A-C007-728C-DFED-CDD452CD9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3023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A03A1-50F0-0DC0-2364-067A1753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A73716-B5F4-EFDE-15E1-5E0E6A472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DE8A5-48ED-5E51-BD00-C4DCDEAB4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D29AD-AD5F-0BBE-6836-43904509E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5584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3F60-3C10-8FBE-EA8F-5D91DFE24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77F8DA-516C-1696-8BC4-0A0E0A0EB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0576E3-EF52-08A5-6784-115A163CF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BB7DE5-1A73-8DAD-BE38-D7E3D8F25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4412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2D905-9359-C51C-70B8-8C6FB84A6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030E1F-BCBE-FB75-C0BD-5ED90AB69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5E71C2-6BEF-C151-9DFE-43A44915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1EC49-B156-EE65-9F96-029F8DDB8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161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75115-4E67-1D19-67DA-EA377EFE5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10863-7794-3CF9-B751-0767D4A85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C653A-5BEA-D99F-C1BE-7F9C09175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DEE5A2-4A0A-2A04-D5AB-6B4D789C9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7342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622C6-5D02-F965-58C4-017FC2B1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237222-6509-1F4D-D187-0E232ACD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10E5CF-9C51-C7CC-51BB-8277F8163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75CAE-41BD-8FBC-DC1E-2FC7B1B6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942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DA033-ABE6-9E1E-3026-D1EFDAFB8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43CDC4-32B0-6725-1722-43FEF651E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44506E-A43E-C18D-48A4-E227F3F75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3E9B1F-594F-24E6-EE24-6E1184C95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9349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CBD7A-E6A3-A681-1937-F49B40F4B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6D3BA4-3B7C-0AB8-A02B-6B72AED75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B15709-18B1-2591-F0F2-7057E4190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30400E-A01B-26DD-17A3-400EE1009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6560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74449-42E5-BE26-34FC-D6830E6B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BE5555-DBD0-5B25-6B4D-7A0BADE35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492F84-BCED-27E5-ED0D-AAA3A99E2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36243-DA25-32DA-285E-38662E4AFD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4967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3109-71DC-DFB1-3FE3-CAB7BE38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AD8133-6362-D725-B546-408DC6975F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D1FE4A-6C12-B3F8-BC79-E89812C8E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F04F5D-2D08-7E9B-B9FD-A13626679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9130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71E32-76E1-2F8F-E195-7C0229994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D8B294-C588-407D-6E89-1CC8C6F8A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5CC662-4F35-EC19-4BA7-3205F07D9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4F2025-6F0A-CFC5-B186-71C90A93B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4179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5F083-C2BD-A4F7-F12F-DABD62D34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E87591-3E53-E9D4-F765-46C3743FE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5132CD-0804-6E3A-E7F2-D690390A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66203-C876-CC28-06AE-A4A6A1620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41154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6BA9-EFB9-CE55-6282-B5A968C5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48DD6-84C8-18A5-6FD1-F29D4888D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4CB3AE-FEA5-06CE-A303-D5312836D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D65D83-77A6-3AD2-2526-0B275C600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2430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E849B-9B38-CCE7-BD23-3F0AB1FB3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40303B-A6A6-08D3-03E0-9F5C0CBA9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C14FA8-7962-AF64-2118-3A1D634D6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D364A0-277D-4632-CF7A-8523A3F0F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550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1F1CF-E2DE-2404-6862-09064C7B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781597-693A-E6B8-B6DB-FB867E8FA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D75B46-845F-E5FC-6691-116D53722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14474C-CDFB-D97C-84A3-72FD52594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2480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2792-7A2C-25A1-879D-5F1ABA260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518A37-CD3E-9D60-7F57-440285BE4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E16DA9-A381-0801-C6D7-E735DBBBB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E3F8D-D59B-725A-97A8-8505EF409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854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4570-EEAD-F0CB-E05E-50E839010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0AD09-0D9C-ABFE-7B40-89AC698B7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4ACB62-677E-3B01-51E6-FD5D6A0E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6760F-1DF2-9667-F9A9-35E312A1B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08473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58A57-B0C4-75C4-DDEB-F1251D3F2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7AD554-14CF-163C-3D75-FC7259B1A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64B3EF-4D62-C6E2-EADC-D4707ADBE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7E87B6-8AEA-36BF-0D1F-0091610DD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9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2B53-DE23-6827-D240-29F90F2C8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5E43B4-0D1A-4C35-20A6-C80640F25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7884A9-C91B-E1EB-CF3E-153DD5282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E23459-4D55-6CD2-9A90-7BE3E9827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94361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41D9C-A4F4-6525-6066-1601212A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B8103C-8F78-0FE5-DFF0-A4E8DF6DA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F2C901-94D8-161F-7C98-23B201AA5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E07E0D-C30D-F5DE-C195-FF36F1BF0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4602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7CB9-D2BA-2673-1388-7DD36022B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770A87-39BC-7534-9B40-56338D169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BB2838-4A3F-230E-C885-679D45BC5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5E27E-E937-2B3F-407B-07EA4C0E4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56502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09693-394A-425E-CE44-8DB8511F6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1FD85E-6A6E-1FBC-9B3B-D7C246856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294096-00B2-52C5-4271-FC670E64F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99144-4901-B10B-DC7C-2B239EB81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84963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195C-2B7D-A546-E647-93780607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29F6A4-84AE-D5C4-70C7-07B735C5C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5AAC4-E1AC-46BE-1810-A0DDAFF0A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250BDE-24A9-76C2-527B-BFCEF18D8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36482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F5549-89CD-4360-DBBC-ACDE64C0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2C70A8-B523-AB13-2C29-ECDFAF771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C42E5A-B8B4-6ECF-44C4-6CF220C9E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82E279-15D5-00D7-CFFF-E4EB1447C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6407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F7233-BC8F-028A-62F1-92D9C8171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EF9D58-0841-AF20-73CC-D26DAC3A4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C07E5-DAEF-2F0E-771A-2921CCD7F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B16F9E-202F-F5E3-B855-D15D60FF2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55336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23B9-3BFE-774B-6222-0799B90D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E33BE7-8EEB-13FE-CB65-F13189F55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F10143-14EE-E403-EE93-5C96179FC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0C2A9-B8B0-7E54-4F97-C0EB5BE81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7690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E6500-2451-5ABC-7F2E-6C0D4566C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121468-1CD7-EE18-9CBC-ACA419ABE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55A83-EF7F-8ADF-5726-7041923E6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F29BA8-7B24-FEAF-7C6C-A25880A73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68125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967A3-DAA3-08B7-9662-57331A73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5F316-5E82-CC19-837C-949A33412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67B5AD-B70A-D801-B18C-1FF503A1D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F6249D-E7CF-A805-77D9-2471CB302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02129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C042-591D-887E-8983-908159E3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22A572-7A9B-5655-7C56-3D6BE4356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AA30C1-507C-5D36-48F7-3BC1F5F92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DD3D0-7A4B-2AD4-8CE1-182149D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518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52380-DFA1-DB34-D26E-0BF887E94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DB6ABD-E715-7A5D-C176-F04C62EEB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CBEFA2-307B-C67A-F30C-5BA77A17F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C12EB2-0A49-3F34-54C7-D01E7DDFE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68093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7EA33-107D-9E10-F455-E193F517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B0A144-4B4A-4AFC-E75B-FDFB8E1DB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001838-16C8-2156-67F3-14A510F45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CF941C-1130-CCED-F25C-21C9411BB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25345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A33DF-D0DC-C17A-842B-D563F7EA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023C19-8D38-45E3-5BF1-7502194EB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1850AF-98C0-A4CA-3E52-BB4517EE5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C6CD70-6279-1F57-5B45-BDE7A2649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44883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C3A21-09C8-D1A0-BE06-F00B0F224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951DD7-F9A8-AB2E-9212-F9414161C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D983D-E36B-8698-3FE9-3E0520F65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2B68E-441F-678D-F7CF-FF8BC0B7A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72685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41936-9072-B1F6-3156-E2994C25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0F5D1C-2AC5-3913-DF4A-55EA9D72C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5D98FE-8ABB-906A-E4C2-D30BB789E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E1A139-586A-79B4-C466-A7DDAF101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557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F6AB-225C-4633-A076-52D8A5FB7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06E10-CFDE-DC7E-E0B9-2DCF08F7D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21C9E-51D5-1A86-E2A6-392AA02A1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14B901-CEE7-4905-0E6C-69B747EF6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154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64924-B57B-6806-D9D2-3DADAAA0F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9C3A15-AD46-E069-7E46-23FCD4676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986A37-05FA-85E5-8C4B-55C186515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64BCFC-10AB-50ED-788C-29753CACF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592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4DCF-A39A-025B-9A68-68C16459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213FEB-011D-BA78-7336-51C808CFE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0353A9-9CC7-D85B-A38D-89AD4CC8B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089B17-F230-E9DD-2788-E13F88071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825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CB64E-07B9-AF8B-6C26-5E4FEDE8C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154DF8-0A35-0ABC-AB39-4ED8559C5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60DC6-8139-3C04-39F3-FA2574597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13D68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4555E2-AD9A-6357-0EB8-CF7CF66B8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6B8D4-DFCC-C74C-A571-E06348D51BE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54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>
            <a:extLst>
              <a:ext uri="{FF2B5EF4-FFF2-40B4-BE49-F238E27FC236}">
                <a16:creationId xmlns:a16="http://schemas.microsoft.com/office/drawing/2014/main" id="{115A2B3E-2E7F-BA9D-F010-FDDD42B8BBD3}"/>
              </a:ext>
            </a:extLst>
          </p:cNvPr>
          <p:cNvSpPr txBox="1">
            <a:spLocks/>
          </p:cNvSpPr>
          <p:nvPr/>
        </p:nvSpPr>
        <p:spPr>
          <a:xfrm>
            <a:off x="5334000" y="8364139"/>
            <a:ext cx="10744200" cy="135014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kumimoji="1" lang="en-US" altLang="ko-KR" sz="2400" dirty="0">
                <a:solidFill>
                  <a:srgbClr val="213D68"/>
                </a:solidFill>
                <a:latin typeface="+mn-ea"/>
              </a:rPr>
              <a:t>2025.06.18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kumimoji="1"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kumimoji="1" lang="ko-KR" altLang="en-US" sz="2400" dirty="0">
                <a:solidFill>
                  <a:srgbClr val="213D68"/>
                </a:solidFill>
                <a:latin typeface="+mn-ea"/>
              </a:rPr>
              <a:t>조 </a:t>
            </a:r>
            <a:r>
              <a:rPr kumimoji="1" lang="en-US" altLang="ko-KR" sz="2400" dirty="0">
                <a:solidFill>
                  <a:srgbClr val="213D68"/>
                </a:solidFill>
                <a:latin typeface="+mn-ea"/>
              </a:rPr>
              <a:t>B989035 </a:t>
            </a:r>
            <a:r>
              <a:rPr kumimoji="1" lang="ko-KR" altLang="en-US" sz="2400" dirty="0">
                <a:solidFill>
                  <a:srgbClr val="213D68"/>
                </a:solidFill>
                <a:latin typeface="+mn-ea"/>
              </a:rPr>
              <a:t>이성진 </a:t>
            </a:r>
            <a:r>
              <a:rPr kumimoji="1" lang="en-US" altLang="ko-KR" sz="2400" dirty="0">
                <a:solidFill>
                  <a:srgbClr val="213D68"/>
                </a:solidFill>
                <a:latin typeface="+mn-ea"/>
              </a:rPr>
              <a:t>|</a:t>
            </a:r>
            <a:r>
              <a:rPr kumimoji="1"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kumimoji="1" lang="en-US" altLang="ko-KR" sz="2400" dirty="0">
                <a:solidFill>
                  <a:srgbClr val="213D68"/>
                </a:solidFill>
                <a:latin typeface="+mn-ea"/>
              </a:rPr>
              <a:t>C284012 </a:t>
            </a:r>
            <a:r>
              <a:rPr kumimoji="1" lang="ko-KR" altLang="en-US" sz="2400" dirty="0">
                <a:solidFill>
                  <a:srgbClr val="213D68"/>
                </a:solidFill>
                <a:latin typeface="+mn-ea"/>
              </a:rPr>
              <a:t>김유나</a:t>
            </a:r>
            <a:br>
              <a:rPr kumimoji="1" lang="en-US" altLang="ko-KR" sz="2400" dirty="0">
                <a:solidFill>
                  <a:srgbClr val="213D68"/>
                </a:solidFill>
                <a:latin typeface="+mn-ea"/>
              </a:rPr>
            </a:br>
            <a:endParaRPr kumimoji="1" lang="ko-KR" altLang="en-US" sz="2400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C16BC8D0-F841-8399-98C8-F0609DB9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696" y="8486087"/>
            <a:ext cx="1130301" cy="11062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EB48BD-18D6-CD01-B9F1-1826FD4B66D5}"/>
              </a:ext>
            </a:extLst>
          </p:cNvPr>
          <p:cNvSpPr/>
          <p:nvPr/>
        </p:nvSpPr>
        <p:spPr>
          <a:xfrm>
            <a:off x="2133600" y="2552700"/>
            <a:ext cx="14325600" cy="540696"/>
          </a:xfrm>
          <a:prstGeom prst="rect">
            <a:avLst/>
          </a:prstGeom>
          <a:solidFill>
            <a:srgbClr val="95A4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66A1D5-869F-F7DD-A790-2685CFC36D1E}"/>
              </a:ext>
            </a:extLst>
          </p:cNvPr>
          <p:cNvSpPr/>
          <p:nvPr/>
        </p:nvSpPr>
        <p:spPr>
          <a:xfrm>
            <a:off x="2133600" y="6591300"/>
            <a:ext cx="14325600" cy="76200"/>
          </a:xfrm>
          <a:prstGeom prst="rect">
            <a:avLst/>
          </a:prstGeom>
          <a:solidFill>
            <a:srgbClr val="95A4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E5C97-254A-62DD-4390-27DB380882DD}"/>
              </a:ext>
            </a:extLst>
          </p:cNvPr>
          <p:cNvSpPr txBox="1"/>
          <p:nvPr/>
        </p:nvSpPr>
        <p:spPr>
          <a:xfrm>
            <a:off x="2862760" y="3362447"/>
            <a:ext cx="12867275" cy="268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6000" b="1" dirty="0">
                <a:solidFill>
                  <a:srgbClr val="213D68"/>
                </a:solidFill>
                <a:latin typeface="+mj-ea"/>
                <a:ea typeface="+mj-ea"/>
              </a:rPr>
              <a:t>지역 난방 열수요와 날씨 빅데이터를 </a:t>
            </a:r>
            <a:br>
              <a:rPr kumimoji="1" lang="en-US" altLang="ko-KR" sz="6000" b="1" dirty="0">
                <a:solidFill>
                  <a:srgbClr val="213D68"/>
                </a:solidFill>
                <a:latin typeface="+mj-ea"/>
                <a:ea typeface="+mj-ea"/>
              </a:rPr>
            </a:br>
            <a:r>
              <a:rPr kumimoji="1" lang="ko-KR" altLang="en-US" sz="6000" b="1" dirty="0">
                <a:solidFill>
                  <a:srgbClr val="213D68"/>
                </a:solidFill>
                <a:latin typeface="+mj-ea"/>
                <a:ea typeface="+mj-ea"/>
              </a:rPr>
              <a:t>융합한 열수요 예측</a:t>
            </a:r>
            <a:endParaRPr kumimoji="1" lang="en-US" altLang="ko-KR" sz="6000" b="1" dirty="0">
              <a:solidFill>
                <a:srgbClr val="213D68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93688-7259-75B4-1869-DDFFD5BAADF1}"/>
              </a:ext>
            </a:extLst>
          </p:cNvPr>
          <p:cNvSpPr txBox="1"/>
          <p:nvPr/>
        </p:nvSpPr>
        <p:spPr>
          <a:xfrm>
            <a:off x="8214211" y="2638382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</a:rPr>
              <a:t>머신러닝</a:t>
            </a:r>
            <a:r>
              <a:rPr kumimoji="1" lang="ko-KR" altLang="en-US" dirty="0">
                <a:solidFill>
                  <a:schemeClr val="bg1"/>
                </a:solidFill>
              </a:rPr>
              <a:t> 및 실습</a:t>
            </a:r>
            <a:r>
              <a:rPr kumimoji="1" lang="en-US" altLang="ko-KR" dirty="0">
                <a:solidFill>
                  <a:schemeClr val="bg1"/>
                </a:solidFill>
              </a:rPr>
              <a:t>(2)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2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CD3EE-3C99-5480-0552-FA3726FD2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82208-BF69-649B-C1A9-73E2104A2644}"/>
              </a:ext>
            </a:extLst>
          </p:cNvPr>
          <p:cNvSpPr txBox="1"/>
          <p:nvPr/>
        </p:nvSpPr>
        <p:spPr>
          <a:xfrm>
            <a:off x="850899" y="730569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02.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소개 및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507FB2-858B-A38E-1B54-FD0919B1DFE4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114963-47FE-8E0C-335C-CFDF032845B3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9F561-C97B-B0B2-0678-063AC4C91893}"/>
              </a:ext>
            </a:extLst>
          </p:cNvPr>
          <p:cNvSpPr txBox="1"/>
          <p:nvPr/>
        </p:nvSpPr>
        <p:spPr>
          <a:xfrm>
            <a:off x="1056464" y="2607692"/>
            <a:ext cx="5981700" cy="279095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활용 데이터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날짜와 시간이 합쳐져서 표기 되어있다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</a:rPr>
              <a:t> → 사용하기 편리하게 년도</a:t>
            </a:r>
            <a:r>
              <a:rPr lang="en-US" altLang="ko-KR" sz="2400" dirty="0">
                <a:solidFill>
                  <a:srgbClr val="213D68"/>
                </a:solidFill>
              </a:rPr>
              <a:t>,</a:t>
            </a:r>
            <a:r>
              <a:rPr lang="ko-KR" altLang="en-US" sz="2400" dirty="0">
                <a:solidFill>
                  <a:srgbClr val="213D68"/>
                </a:solidFill>
              </a:rPr>
              <a:t> 월</a:t>
            </a:r>
            <a:r>
              <a:rPr lang="en-US" altLang="ko-KR" sz="2400" dirty="0">
                <a:solidFill>
                  <a:srgbClr val="213D68"/>
                </a:solidFill>
              </a:rPr>
              <a:t>,</a:t>
            </a:r>
            <a:r>
              <a:rPr lang="ko-KR" altLang="en-US" sz="2400" dirty="0">
                <a:solidFill>
                  <a:srgbClr val="213D68"/>
                </a:solidFill>
              </a:rPr>
              <a:t> 일</a:t>
            </a:r>
            <a:r>
              <a:rPr lang="en-US" altLang="ko-KR" sz="2400" dirty="0">
                <a:solidFill>
                  <a:srgbClr val="213D68"/>
                </a:solidFill>
              </a:rPr>
              <a:t>,</a:t>
            </a:r>
            <a:r>
              <a:rPr lang="ko-KR" altLang="en-US" sz="2400" dirty="0">
                <a:solidFill>
                  <a:srgbClr val="213D68"/>
                </a:solidFill>
              </a:rPr>
              <a:t> 시간으로 분류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445086D-775D-368E-7875-50B8FF12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64" y="2741202"/>
            <a:ext cx="10287000" cy="70143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FE05BD0-B73F-59C0-9619-E22FD308898F}"/>
              </a:ext>
            </a:extLst>
          </p:cNvPr>
          <p:cNvSpPr/>
          <p:nvPr/>
        </p:nvSpPr>
        <p:spPr>
          <a:xfrm>
            <a:off x="14968044" y="5905500"/>
            <a:ext cx="2176956" cy="3733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3C0B9-7590-7D18-DB26-CE5720F88A9D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기초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전처리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결측치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처리 및 형식 정제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8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59348-55E7-B8C0-B611-7A3EA75D1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253867-0728-9B3D-A777-7A9A4E60FB7F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01E03F-2643-C3A0-4145-DD4F2FA18CE3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31F45D7-88E4-DD96-4E7A-16319D21AA77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26E24-97A8-48B0-88AA-F5D42848479F}"/>
              </a:ext>
            </a:extLst>
          </p:cNvPr>
          <p:cNvSpPr txBox="1"/>
          <p:nvPr/>
        </p:nvSpPr>
        <p:spPr>
          <a:xfrm>
            <a:off x="1056464" y="2607692"/>
            <a:ext cx="16251272" cy="112896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상관관계 분석하기 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각 독립변수와 열수요 간의 관계를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시각화하여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변수 간 구조적 특성 및 선형성 여부를 파악하였다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64576-B171-1A4D-8A42-D70F9640E714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상관 관계 분석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C031D4-6562-FFF5-D60B-84339996F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00359"/>
              </p:ext>
            </p:extLst>
          </p:nvPr>
        </p:nvGraphicFramePr>
        <p:xfrm>
          <a:off x="1981200" y="4148375"/>
          <a:ext cx="14325600" cy="5380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120">
                  <a:extLst>
                    <a:ext uri="{9D8B030D-6E8A-4147-A177-3AD203B41FA5}">
                      <a16:colId xmlns:a16="http://schemas.microsoft.com/office/drawing/2014/main" val="4154307898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4092556573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2148857772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49242003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011920602"/>
                    </a:ext>
                  </a:extLst>
                </a:gridCol>
              </a:tblGrid>
              <a:tr h="443944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변수 명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변수 설명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내용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47372"/>
                  </a:ext>
                </a:extLst>
              </a:tr>
              <a:tr h="44394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독립변수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날짜 및 시각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00~23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13699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branch_ID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지사명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비식별화 처리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A~S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위치 정보 제공 불가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75602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ta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기온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정시 기온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°C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77445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wd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풍향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정시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분 평균 풍향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degree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18333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ws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풍속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정시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분 평균 풍속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m/s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43634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rn_day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일강수량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해당 시각까지의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일강수량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60359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rn_hr1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 강수량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 강수량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590063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상대 습도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정시 상대 습도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68202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si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일사량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ASOS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일사량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MJ/m²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547057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ta_chi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체감온도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500m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격자분석 자료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°C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83734"/>
                  </a:ext>
                </a:extLst>
              </a:tr>
              <a:tr h="443944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Y 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종속변수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heat_demand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열수요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시간당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지사별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열공급량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Gcal</a:t>
                      </a:r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/h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91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090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B5F3-ED0A-70E7-A1E9-36EFAB09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D8E75-AC54-15FB-F99F-E9F742AC6FDC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936611-AFA9-AB25-8790-953969D5A3F1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EA703CA-6D8F-18E8-0EF3-F5A3640E4E82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08CED2-0364-02D0-D59C-96617BC56AF9}"/>
              </a:ext>
            </a:extLst>
          </p:cNvPr>
          <p:cNvSpPr txBox="1"/>
          <p:nvPr/>
        </p:nvSpPr>
        <p:spPr>
          <a:xfrm>
            <a:off x="1056464" y="2607692"/>
            <a:ext cx="7782736" cy="2236959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ta(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기온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),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ta_chi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체감 온도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는 선형적인 관계를 띄기에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Pearson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상관관계를 적용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나머지 독립변수들은 열수요와 비선형 형태를 띄기에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Spearman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계수를 적용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B7D427-C5B9-CCD9-38BE-0D81D3CE1665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상관 관계 분석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6" name="그림 5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BE154A7A-C463-239B-447D-12D28DA7F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39"/>
          <a:stretch/>
        </p:blipFill>
        <p:spPr>
          <a:xfrm>
            <a:off x="8991600" y="2607692"/>
            <a:ext cx="8050619" cy="35370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5D8341-4AF8-5C86-0E43-988AC846596A}"/>
              </a:ext>
            </a:extLst>
          </p:cNvPr>
          <p:cNvSpPr/>
          <p:nvPr/>
        </p:nvSpPr>
        <p:spPr>
          <a:xfrm>
            <a:off x="9117418" y="2542067"/>
            <a:ext cx="2693581" cy="183943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786AE5-DE0E-A535-6448-5E858AA7032C}"/>
              </a:ext>
            </a:extLst>
          </p:cNvPr>
          <p:cNvSpPr/>
          <p:nvPr/>
        </p:nvSpPr>
        <p:spPr>
          <a:xfrm>
            <a:off x="14401800" y="4305300"/>
            <a:ext cx="2693581" cy="183943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2F8327D0-781A-7B76-A64D-37347800C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4" t="50484" b="24711"/>
          <a:stretch/>
        </p:blipFill>
        <p:spPr>
          <a:xfrm>
            <a:off x="9094381" y="6224514"/>
            <a:ext cx="5307419" cy="1752600"/>
          </a:xfrm>
          <a:prstGeom prst="rect">
            <a:avLst/>
          </a:prstGeom>
        </p:spPr>
      </p:pic>
      <p:pic>
        <p:nvPicPr>
          <p:cNvPr id="4" name="그림 3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4AA5C1A9-A171-A026-C139-84B3643E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1" t="75194" r="31851" b="1"/>
          <a:stretch/>
        </p:blipFill>
        <p:spPr>
          <a:xfrm>
            <a:off x="9168218" y="7960181"/>
            <a:ext cx="2693582" cy="1752600"/>
          </a:xfrm>
          <a:prstGeom prst="rect">
            <a:avLst/>
          </a:prstGeom>
        </p:spPr>
      </p:pic>
      <p:pic>
        <p:nvPicPr>
          <p:cNvPr id="7" name="그림 6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9AB2C016-250B-ADAF-37F0-BF23600B4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" t="75194" r="65197" b="1"/>
          <a:stretch/>
        </p:blipFill>
        <p:spPr>
          <a:xfrm>
            <a:off x="14348638" y="6245681"/>
            <a:ext cx="269358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17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5E052-C48D-DA5D-6BBD-F8BC153A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DA9364-52A4-AACC-2F68-F0EF5EF7A850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0B97CF-4E82-595C-56F1-2EF918B5CDED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CAC4B80-D92C-A511-E541-12F81E4AD4CC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A975A-AF8D-3FF3-CFA9-44BA8C7F23CB}"/>
              </a:ext>
            </a:extLst>
          </p:cNvPr>
          <p:cNvSpPr txBox="1"/>
          <p:nvPr/>
        </p:nvSpPr>
        <p:spPr>
          <a:xfrm>
            <a:off x="1056464" y="2607692"/>
            <a:ext cx="15859936" cy="2236959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추가적으로 시각화 하였을 때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일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시간은 주기성을 띄는 것을 확인했다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상관계수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(Pearson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또는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Spearman)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는 변수 간의 선형성 또는 단조성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(monotonicity)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전제로 관계를 측정하는 지표이다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이에 주기성을 띠는 변수는 이 전제를 충족하지 않기 때문에 상관 관계 분석을 하지 않는다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결론적으로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다음과 같이 주기성을 띄는 열은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sin,cos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변환으로 파생변수를 생성하여 사용할 예정이다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ABFC3-261F-62B5-FD65-A86F7E331F7E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상관 관계 분석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481068B-4301-AA75-5FD3-8E29F2A3CE0E}"/>
              </a:ext>
            </a:extLst>
          </p:cNvPr>
          <p:cNvGrpSpPr/>
          <p:nvPr/>
        </p:nvGrpSpPr>
        <p:grpSpPr>
          <a:xfrm>
            <a:off x="916515" y="5295900"/>
            <a:ext cx="16454969" cy="4058252"/>
            <a:chOff x="1600200" y="6093282"/>
            <a:chExt cx="13583262" cy="3012619"/>
          </a:xfrm>
        </p:grpSpPr>
        <p:pic>
          <p:nvPicPr>
            <p:cNvPr id="2" name="그림 1" descr="도표, 그래프, 라인, 텍스트이(가) 표시된 사진&#10;&#10;자동 생성된 설명">
              <a:extLst>
                <a:ext uri="{FF2B5EF4-FFF2-40B4-BE49-F238E27FC236}">
                  <a16:creationId xmlns:a16="http://schemas.microsoft.com/office/drawing/2014/main" id="{64F29A1B-D3E0-BC54-A5AC-3C57AD63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74" t="50484" b="24711"/>
            <a:stretch/>
          </p:blipFill>
          <p:spPr>
            <a:xfrm>
              <a:off x="1600200" y="6093282"/>
              <a:ext cx="9123149" cy="3012619"/>
            </a:xfrm>
            <a:prstGeom prst="rect">
              <a:avLst/>
            </a:prstGeom>
          </p:spPr>
        </p:pic>
        <p:pic>
          <p:nvPicPr>
            <p:cNvPr id="7" name="그림 6" descr="도표, 그래프, 라인, 텍스트이(가) 표시된 사진&#10;&#10;자동 생성된 설명">
              <a:extLst>
                <a:ext uri="{FF2B5EF4-FFF2-40B4-BE49-F238E27FC236}">
                  <a16:creationId xmlns:a16="http://schemas.microsoft.com/office/drawing/2014/main" id="{86292EDD-1FC6-62EB-1FF3-63A9A18C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5" t="75194" r="65197" b="1"/>
            <a:stretch/>
          </p:blipFill>
          <p:spPr>
            <a:xfrm>
              <a:off x="10553351" y="6093282"/>
              <a:ext cx="4630111" cy="3012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89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D0AFD-667F-F0C7-F609-0AD70F47B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8134E5-4C10-6341-D0EB-990172D60645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AB5C7B-D05D-75B0-B7AD-49F718AE4B75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4587941-E88A-5753-C055-D3DB6075D3F5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1436C-3E19-7049-2392-D9E01A1243F2}"/>
              </a:ext>
            </a:extLst>
          </p:cNvPr>
          <p:cNvSpPr txBox="1"/>
          <p:nvPr/>
        </p:nvSpPr>
        <p:spPr>
          <a:xfrm>
            <a:off x="1056464" y="2607692"/>
            <a:ext cx="16213172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피어슨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상관관계 분석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두 변수 모두 열수요와 음의 상관관계를 가진다 </a:t>
            </a:r>
            <a:r>
              <a:rPr lang="ko-KR" altLang="en-US" sz="2400" dirty="0">
                <a:solidFill>
                  <a:srgbClr val="213D68"/>
                </a:solidFill>
              </a:rPr>
              <a:t>→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기온 과 체감온도가 높을 수록 열수요가 감소하는 경향 존재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상관계수 값이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-0.56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수준으로 중간 정도의 강한 선형적 관계가 존재한다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BA389-417B-3457-3F9B-9669626BE567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상관 관계 분석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1C3DFE3-F568-AA69-9015-297C17F1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82" y="4413752"/>
            <a:ext cx="14300035" cy="498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7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54B43-7875-BBA0-3F42-75641EBAA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E20AB-1773-6001-7891-6863D2F0BD54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C6FBC0-FF70-575F-1FF2-693C67000518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CFADE23-DB04-6CC1-6D47-ED287ED438A3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B66DB-D9F8-5A6E-8A0A-774F7611C55C}"/>
              </a:ext>
            </a:extLst>
          </p:cNvPr>
          <p:cNvSpPr txBox="1"/>
          <p:nvPr/>
        </p:nvSpPr>
        <p:spPr>
          <a:xfrm>
            <a:off x="1056464" y="2607692"/>
            <a:ext cx="16213172" cy="2236959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피어슨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상관관계 분석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두 변수의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p-value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값을 확인 하였을 때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에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가까운 값을 통계적으로 매우 유의미한 결과를 의미한다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이는 온도가 높아질 수록 열수요가 감소하는 직관적인 패턴을 수치로 확인하며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열수요 예측에 두 변수 모두 핵심적으로 사용 가능하다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9C020-0E88-8B20-4948-89F5E79286C8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상관 관계 분석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A191407-D15D-4D1F-5162-175B71F96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23" y="4969522"/>
            <a:ext cx="14151770" cy="47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9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4DBF-76E9-68BB-FB81-3F8E04A72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06B314-0391-C723-E7D0-3727020531F6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85A6BD-5F9A-B235-C73B-72AF70EDB915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68577D3-8B89-E399-A702-A0B523212040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219BB-7AB7-76C8-B4E2-33AEA91E022E}"/>
              </a:ext>
            </a:extLst>
          </p:cNvPr>
          <p:cNvSpPr txBox="1"/>
          <p:nvPr/>
        </p:nvSpPr>
        <p:spPr>
          <a:xfrm>
            <a:off x="1056464" y="2607692"/>
            <a:ext cx="16213172" cy="334495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피어슨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상관관계 분석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ta(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기온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과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ta_chi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체감 온도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는 모두 외기 조건을 나타내는 변수로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높은 중복성을 가져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다중공선성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문제가 발생 가능하다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  <a:r>
              <a:rPr lang="ko-KR" altLang="en-US" sz="2400" dirty="0">
                <a:solidFill>
                  <a:srgbClr val="213D68"/>
                </a:solidFill>
              </a:rPr>
              <a:t>→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예측 모델의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과적합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방지 및 학습 효율성 향상을 위해 두 변수 중 하나만 선택하여 사용한다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Pearson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상관계수 분석 결과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ta 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기온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 </a:t>
            </a:r>
            <a:r>
              <a:rPr lang="en" altLang="ko-KR" sz="2400" dirty="0" err="1">
                <a:solidFill>
                  <a:srgbClr val="213D68"/>
                </a:solidFill>
                <a:latin typeface="+mn-ea"/>
              </a:rPr>
              <a:t>ta_chi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 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체감온도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보다 열수요와의 선형 상관성이 소폭 더 높게 나타났으나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ta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변수의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결측치가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더 많이 존재하여 전체 데이터 활용에 제약이 발생할 수 있음을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확인였다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이에 따라 예측 모델 학습 시 보다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결측률이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낮고 안정적인 </a:t>
            </a:r>
            <a:r>
              <a:rPr lang="en" altLang="ko-KR" sz="2400" dirty="0" err="1">
                <a:solidFill>
                  <a:srgbClr val="213D68"/>
                </a:solidFill>
                <a:latin typeface="+mn-ea"/>
              </a:rPr>
              <a:t>ta_chi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변수를 대체 변수로 선정하여 사용한다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FF285-0D9A-2CA5-ACAC-742BAED0EB0A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상관 관계 분석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5C61A0-50A4-D868-EC62-99A85B697CD9}"/>
              </a:ext>
            </a:extLst>
          </p:cNvPr>
          <p:cNvGrpSpPr/>
          <p:nvPr/>
        </p:nvGrpSpPr>
        <p:grpSpPr>
          <a:xfrm>
            <a:off x="6442602" y="6218767"/>
            <a:ext cx="4508500" cy="3516009"/>
            <a:chOff x="1056464" y="4980291"/>
            <a:chExt cx="4508500" cy="3516009"/>
          </a:xfrm>
        </p:grpSpPr>
        <p:pic>
          <p:nvPicPr>
            <p:cNvPr id="11" name="그림 10" descr="텍스트, 폰트, 스크린샷, 문서이(가) 표시된 사진&#10;&#10;자동 생성된 설명">
              <a:extLst>
                <a:ext uri="{FF2B5EF4-FFF2-40B4-BE49-F238E27FC236}">
                  <a16:creationId xmlns:a16="http://schemas.microsoft.com/office/drawing/2014/main" id="{D2160B14-7128-C7B8-2C0B-BCEFDC1E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30"/>
            <a:stretch/>
          </p:blipFill>
          <p:spPr>
            <a:xfrm>
              <a:off x="1056464" y="4980291"/>
              <a:ext cx="4508500" cy="1763409"/>
            </a:xfrm>
            <a:prstGeom prst="rect">
              <a:avLst/>
            </a:prstGeom>
          </p:spPr>
        </p:pic>
        <p:pic>
          <p:nvPicPr>
            <p:cNvPr id="13" name="그림 12" descr="텍스트, 폰트, 스크린샷, 문서이(가) 표시된 사진&#10;&#10;자동 생성된 설명">
              <a:extLst>
                <a:ext uri="{FF2B5EF4-FFF2-40B4-BE49-F238E27FC236}">
                  <a16:creationId xmlns:a16="http://schemas.microsoft.com/office/drawing/2014/main" id="{1424D1F6-2264-0F51-FA39-6FF992C6E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67"/>
            <a:stretch/>
          </p:blipFill>
          <p:spPr>
            <a:xfrm>
              <a:off x="1056464" y="6743700"/>
              <a:ext cx="4508500" cy="175260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9E0E7B-E662-6B3E-01A1-A21350F2EF0A}"/>
              </a:ext>
            </a:extLst>
          </p:cNvPr>
          <p:cNvSpPr/>
          <p:nvPr/>
        </p:nvSpPr>
        <p:spPr>
          <a:xfrm>
            <a:off x="5995194" y="7722331"/>
            <a:ext cx="5403315" cy="5259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4224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F6C4A-2CAB-F81F-4C7C-2E8DD6D4D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8B806-4463-31FC-45BD-36F1EEE07F3C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0EBF61-661A-5DE0-57FB-3640E187A955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F1E6B6C-ECFF-CFFE-736D-165F3F40BFB8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B65BF-622C-E966-86BC-0176A1633CAA}"/>
              </a:ext>
            </a:extLst>
          </p:cNvPr>
          <p:cNvSpPr txBox="1"/>
          <p:nvPr/>
        </p:nvSpPr>
        <p:spPr>
          <a:xfrm>
            <a:off x="1056464" y="2607692"/>
            <a:ext cx="16213172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스피어만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상관관계 분석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Spearman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상관관계 분석 결과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hm(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습도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의 변수는 열수요와 통계적으로 유의미한 음의 상관관계를 나타낸다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반면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ws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풍속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), wd(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풍향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변수는 유의미하지 않아 예측 변수에서 제외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가능하다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DA5E3-3BC1-B5F1-B286-6D4E193AF42D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상관 관계 분석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C786C54-C42D-0C90-D905-7BBECD1A1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00844"/>
              </p:ext>
            </p:extLst>
          </p:nvPr>
        </p:nvGraphicFramePr>
        <p:xfrm>
          <a:off x="11969502" y="6011745"/>
          <a:ext cx="5334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1040314701"/>
                    </a:ext>
                  </a:extLst>
                </a:gridCol>
                <a:gridCol w="1907364">
                  <a:extLst>
                    <a:ext uri="{9D8B030D-6E8A-4147-A177-3AD203B41FA5}">
                      <a16:colId xmlns:a16="http://schemas.microsoft.com/office/drawing/2014/main" val="1344870881"/>
                    </a:ext>
                  </a:extLst>
                </a:gridCol>
                <a:gridCol w="1648636">
                  <a:extLst>
                    <a:ext uri="{9D8B030D-6E8A-4147-A177-3AD203B41FA5}">
                      <a16:colId xmlns:a16="http://schemas.microsoft.com/office/drawing/2014/main" val="1755529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latin typeface="+mn-ea"/>
                          <a:ea typeface="+mn-ea"/>
                        </a:rPr>
                        <a:t>변수</a:t>
                      </a:r>
                    </a:p>
                  </a:txBody>
                  <a:tcPr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>
                          <a:latin typeface="+mn-ea"/>
                          <a:ea typeface="+mn-ea"/>
                        </a:rPr>
                        <a:t>상관계수</a:t>
                      </a:r>
                    </a:p>
                  </a:txBody>
                  <a:tcPr anchor="ctr">
                    <a:solidFill>
                      <a:srgbClr val="213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60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+mn-ea"/>
                          <a:ea typeface="+mn-ea"/>
                        </a:rPr>
                        <a:t>1</a:t>
                      </a:r>
                      <a:endParaRPr lang="en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dirty="0">
                          <a:latin typeface="+mn-ea"/>
                          <a:ea typeface="+mn-ea"/>
                        </a:rPr>
                        <a:t>hm</a:t>
                      </a: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>
                          <a:latin typeface="+mn-ea"/>
                          <a:ea typeface="+mn-ea"/>
                        </a:rPr>
                        <a:t>-0.3006</a:t>
                      </a: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01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+mn-ea"/>
                          <a:ea typeface="+mn-ea"/>
                        </a:rPr>
                        <a:t>2</a:t>
                      </a:r>
                      <a:endParaRPr lang="en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dirty="0" err="1">
                          <a:latin typeface="+mn-ea"/>
                          <a:ea typeface="+mn-ea"/>
                        </a:rPr>
                        <a:t>rn_day</a:t>
                      </a:r>
                      <a:endParaRPr lang="en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+mn-ea"/>
                          <a:ea typeface="+mn-ea"/>
                        </a:rPr>
                        <a:t>-0.0963</a:t>
                      </a: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9312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+mn-ea"/>
                          <a:ea typeface="+mn-ea"/>
                        </a:rPr>
                        <a:t>3</a:t>
                      </a:r>
                      <a:endParaRPr lang="en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dirty="0">
                          <a:latin typeface="+mn-ea"/>
                          <a:ea typeface="+mn-ea"/>
                        </a:rPr>
                        <a:t>rn_hr1</a:t>
                      </a: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+mn-ea"/>
                          <a:ea typeface="+mn-ea"/>
                        </a:rPr>
                        <a:t>-0.0737</a:t>
                      </a: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3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+mn-ea"/>
                          <a:ea typeface="+mn-ea"/>
                        </a:rPr>
                        <a:t>4</a:t>
                      </a:r>
                      <a:endParaRPr lang="en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>
                          <a:latin typeface="+mn-ea"/>
                          <a:ea typeface="+mn-ea"/>
                        </a:rPr>
                        <a:t>ws</a:t>
                      </a: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+mn-ea"/>
                          <a:ea typeface="+mn-ea"/>
                        </a:rPr>
                        <a:t>-0.0654</a:t>
                      </a: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205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+mn-ea"/>
                          <a:ea typeface="+mn-ea"/>
                        </a:rPr>
                        <a:t>5</a:t>
                      </a:r>
                      <a:endParaRPr lang="en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0" dirty="0">
                          <a:latin typeface="+mn-ea"/>
                          <a:ea typeface="+mn-ea"/>
                        </a:rPr>
                        <a:t>wd</a:t>
                      </a: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+mn-ea"/>
                          <a:ea typeface="+mn-ea"/>
                        </a:rPr>
                        <a:t>0.0640</a:t>
                      </a:r>
                    </a:p>
                  </a:txBody>
                  <a:tcPr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8886"/>
                  </a:ext>
                </a:extLst>
              </a:tr>
            </a:tbl>
          </a:graphicData>
        </a:graphic>
      </p:graphicFrame>
      <p:sp>
        <p:nvSpPr>
          <p:cNvPr id="4" name="갈매기형 수장[C] 3">
            <a:extLst>
              <a:ext uri="{FF2B5EF4-FFF2-40B4-BE49-F238E27FC236}">
                <a16:creationId xmlns:a16="http://schemas.microsoft.com/office/drawing/2014/main" id="{AB30CA7E-6212-E1F4-ED46-83CCE8023EBA}"/>
              </a:ext>
            </a:extLst>
          </p:cNvPr>
          <p:cNvSpPr/>
          <p:nvPr/>
        </p:nvSpPr>
        <p:spPr>
          <a:xfrm>
            <a:off x="11399858" y="6904658"/>
            <a:ext cx="381000" cy="839598"/>
          </a:xfrm>
          <a:prstGeom prst="chevron">
            <a:avLst/>
          </a:prstGeom>
          <a:solidFill>
            <a:srgbClr val="213D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82494B5-5DEE-A747-5014-5C4099C97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24" y="5442350"/>
            <a:ext cx="10256523" cy="33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88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2FBC-3F30-6824-6080-7D6A889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4CAF5C-EAF5-4611-851A-4902AB74324D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3E1427-F2A8-6345-98C6-34E4CD0D768A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8BF6751-16A2-B82B-BFB9-196D6C693D24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CDB2C-2A20-BD72-7262-A61C8C72E4C2}"/>
              </a:ext>
            </a:extLst>
          </p:cNvPr>
          <p:cNvSpPr txBox="1"/>
          <p:nvPr/>
        </p:nvSpPr>
        <p:spPr>
          <a:xfrm>
            <a:off x="1056464" y="2607692"/>
            <a:ext cx="16213172" cy="2236959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스피어만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상관관계 분석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p-value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는 유의하지만 상관계수가 너무 작기 때문에 예측 모델에서 의미 있는 기여는 어려울 수 있다고 판단하여 사용하지 않는다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결론적으로는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hm(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습도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만 사용한다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E8445-700F-468F-855C-B59B1FD04525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상관 관계 분석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9E8844F-FF63-B34D-36B1-0E4902C5D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4" y="5130800"/>
            <a:ext cx="10304551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49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8EF88-485C-6B9B-99FA-324E36E1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029BEB-2847-2401-64A0-0816587F73EB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BB83AA-224F-677E-CC6B-4C9912A1956C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517F9E1-ACE1-26F8-F63D-5A9245CF7B4D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1CB31-9276-BE6D-41BD-E59031F1C8CD}"/>
              </a:ext>
            </a:extLst>
          </p:cNvPr>
          <p:cNvSpPr txBox="1"/>
          <p:nvPr/>
        </p:nvSpPr>
        <p:spPr>
          <a:xfrm>
            <a:off x="1056464" y="2607692"/>
            <a:ext cx="16213172" cy="279095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범주형 변수인 지사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branch_id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는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박스플롯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분석을 통해 열수요와의 상관관계 분석했다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결과적으로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열수요의 규모와 분포가 지사마다 크게 다르다는 것을 확인하였다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특히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B,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C, G, H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지사는 높은 열수요와 넓은 분산을 보이며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이는 지역적 기후 조건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서비스 대상 규모 또는 사용 행태의 차이 등으로 인해 발생했을 가능성이 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이러한 특성은 예측 모델에 영향을 줄 수 있으므로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branch_id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변수는 모델 입력에 포함시켜 학습한다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D2424-C586-F26E-68AA-B9715A12A5E9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상관 관계 분석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1F6674D1-47C4-18C4-3DF3-2EE067AEF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499597"/>
            <a:ext cx="9601200" cy="43123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AC3252-3C69-9964-412A-0D803E31A71E}"/>
              </a:ext>
            </a:extLst>
          </p:cNvPr>
          <p:cNvSpPr/>
          <p:nvPr/>
        </p:nvSpPr>
        <p:spPr>
          <a:xfrm>
            <a:off x="5181599" y="5600700"/>
            <a:ext cx="1066801" cy="403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4FFC33-17C5-E9D7-4FCC-2695C8D5702C}"/>
              </a:ext>
            </a:extLst>
          </p:cNvPr>
          <p:cNvSpPr/>
          <p:nvPr/>
        </p:nvSpPr>
        <p:spPr>
          <a:xfrm>
            <a:off x="7581898" y="5600700"/>
            <a:ext cx="1066801" cy="403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815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7DEFA-75BC-09F5-0638-9B1EDD3AF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AF6DD7-FA34-E99C-E99A-DABE34AB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99" y="572712"/>
            <a:ext cx="596901" cy="584201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30D02A09-034C-73CE-E6CE-8E9B4A084693}"/>
              </a:ext>
            </a:extLst>
          </p:cNvPr>
          <p:cNvSpPr txBox="1"/>
          <p:nvPr/>
        </p:nvSpPr>
        <p:spPr>
          <a:xfrm>
            <a:off x="15442120" y="730569"/>
            <a:ext cx="1994981" cy="4456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4580"/>
              </a:lnSpc>
            </a:pPr>
            <a:r>
              <a:rPr lang="en-US" sz="2000" b="0" i="0" u="none" strike="noStrike" dirty="0">
                <a:solidFill>
                  <a:srgbClr val="213E68">
                    <a:alpha val="47843"/>
                  </a:srgbClr>
                </a:solidFill>
                <a:latin typeface="+mn-ea"/>
              </a:rPr>
              <a:t>Hongik University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E99FC65-AC7C-4118-E796-CE1473289F77}"/>
              </a:ext>
            </a:extLst>
          </p:cNvPr>
          <p:cNvSpPr/>
          <p:nvPr/>
        </p:nvSpPr>
        <p:spPr>
          <a:xfrm>
            <a:off x="1614395" y="5686903"/>
            <a:ext cx="609600" cy="609600"/>
          </a:xfrm>
          <a:prstGeom prst="roundRect">
            <a:avLst/>
          </a:prstGeom>
          <a:solidFill>
            <a:srgbClr val="EDF0F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2E941-F345-9B7C-18EB-5725133CD2C2}"/>
              </a:ext>
            </a:extLst>
          </p:cNvPr>
          <p:cNvSpPr txBox="1"/>
          <p:nvPr/>
        </p:nvSpPr>
        <p:spPr>
          <a:xfrm>
            <a:off x="1708240" y="5686903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213D68"/>
                </a:solidFill>
                <a:latin typeface="+mn-ea"/>
              </a:rPr>
              <a:t>2</a:t>
            </a:r>
            <a:endParaRPr kumimoji="1" lang="ko-KR" altLang="en-US" sz="32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AEE2630-465D-1A00-C45C-3D502511B237}"/>
              </a:ext>
            </a:extLst>
          </p:cNvPr>
          <p:cNvSpPr/>
          <p:nvPr/>
        </p:nvSpPr>
        <p:spPr>
          <a:xfrm>
            <a:off x="1614395" y="6867325"/>
            <a:ext cx="609600" cy="609600"/>
          </a:xfrm>
          <a:prstGeom prst="roundRect">
            <a:avLst/>
          </a:prstGeom>
          <a:solidFill>
            <a:srgbClr val="EDF0F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8011F-3ACB-5D1C-7569-689D6D338796}"/>
              </a:ext>
            </a:extLst>
          </p:cNvPr>
          <p:cNvSpPr txBox="1"/>
          <p:nvPr/>
        </p:nvSpPr>
        <p:spPr>
          <a:xfrm>
            <a:off x="1708240" y="686732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213D68"/>
                </a:solidFill>
                <a:latin typeface="+mn-ea"/>
              </a:rPr>
              <a:t>3</a:t>
            </a:r>
            <a:endParaRPr kumimoji="1" lang="ko-KR" altLang="en-US" sz="32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660DFD-276E-7BC3-8A12-3B052B937D0D}"/>
              </a:ext>
            </a:extLst>
          </p:cNvPr>
          <p:cNvSpPr txBox="1"/>
          <p:nvPr/>
        </p:nvSpPr>
        <p:spPr>
          <a:xfrm>
            <a:off x="2333080" y="5717832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213D68"/>
                </a:solidFill>
                <a:latin typeface="+mn-ea"/>
              </a:rPr>
              <a:t>데이터 소개 및 이해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02B41-1047-6CC8-5672-E33BB4B44E24}"/>
              </a:ext>
            </a:extLst>
          </p:cNvPr>
          <p:cNvSpPr txBox="1"/>
          <p:nvPr/>
        </p:nvSpPr>
        <p:spPr>
          <a:xfrm>
            <a:off x="1295400" y="1936040"/>
            <a:ext cx="15092680" cy="14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6600" b="1" dirty="0">
                <a:solidFill>
                  <a:srgbClr val="213D68"/>
                </a:solidFill>
                <a:latin typeface="+mj-ea"/>
                <a:ea typeface="+mj-ea"/>
              </a:rPr>
              <a:t>CONTENTS OF TABLE</a:t>
            </a:r>
            <a:endParaRPr kumimoji="1" lang="ko-KR" altLang="en-US" sz="6600" dirty="0">
              <a:solidFill>
                <a:srgbClr val="213D68"/>
              </a:solidFill>
              <a:latin typeface="+mj-ea"/>
              <a:ea typeface="+mj-ea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B70D599-EE61-DA69-FB42-F8CD076099EA}"/>
              </a:ext>
            </a:extLst>
          </p:cNvPr>
          <p:cNvSpPr/>
          <p:nvPr/>
        </p:nvSpPr>
        <p:spPr>
          <a:xfrm>
            <a:off x="1614395" y="4503367"/>
            <a:ext cx="609600" cy="609600"/>
          </a:xfrm>
          <a:prstGeom prst="roundRect">
            <a:avLst/>
          </a:prstGeom>
          <a:solidFill>
            <a:srgbClr val="EDF0F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B5143-F51A-374A-0120-029E485F02BE}"/>
              </a:ext>
            </a:extLst>
          </p:cNvPr>
          <p:cNvSpPr txBox="1"/>
          <p:nvPr/>
        </p:nvSpPr>
        <p:spPr>
          <a:xfrm>
            <a:off x="1708240" y="450336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213D68"/>
                </a:solidFill>
                <a:latin typeface="+mn-ea"/>
              </a:rPr>
              <a:t>1</a:t>
            </a:r>
            <a:endParaRPr kumimoji="1" lang="ko-KR" altLang="en-US" sz="3200" b="1" dirty="0">
              <a:solidFill>
                <a:srgbClr val="213D68"/>
              </a:solidFill>
              <a:latin typeface="+mn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7EC3A3B-6741-AB1E-9879-FE6D7C4448E2}"/>
              </a:ext>
            </a:extLst>
          </p:cNvPr>
          <p:cNvCxnSpPr>
            <a:cxnSpLocks/>
          </p:cNvCxnSpPr>
          <p:nvPr/>
        </p:nvCxnSpPr>
        <p:spPr>
          <a:xfrm>
            <a:off x="1614395" y="5399935"/>
            <a:ext cx="6961662" cy="17832"/>
          </a:xfrm>
          <a:prstGeom prst="line">
            <a:avLst/>
          </a:prstGeom>
          <a:ln w="12700">
            <a:solidFill>
              <a:srgbClr val="21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647743-E57F-6B50-A223-7C2CD2F58612}"/>
              </a:ext>
            </a:extLst>
          </p:cNvPr>
          <p:cNvSpPr txBox="1"/>
          <p:nvPr/>
        </p:nvSpPr>
        <p:spPr>
          <a:xfrm>
            <a:off x="2317840" y="457191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213D68"/>
                </a:solidFill>
                <a:latin typeface="+mn-ea"/>
              </a:rPr>
              <a:t>프로젝트 개요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A07DFD-2910-D91A-D049-6C994EDC8AC3}"/>
              </a:ext>
            </a:extLst>
          </p:cNvPr>
          <p:cNvSpPr txBox="1"/>
          <p:nvPr/>
        </p:nvSpPr>
        <p:spPr>
          <a:xfrm>
            <a:off x="2317840" y="6910515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213D68"/>
                </a:solidFill>
                <a:latin typeface="+mn-ea"/>
              </a:rPr>
              <a:t>열수요 증감 영향 요인 분석</a:t>
            </a: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8CF8DBC-118F-DCCA-C3B8-D9D9664B951A}"/>
              </a:ext>
            </a:extLst>
          </p:cNvPr>
          <p:cNvCxnSpPr>
            <a:cxnSpLocks/>
          </p:cNvCxnSpPr>
          <p:nvPr/>
        </p:nvCxnSpPr>
        <p:spPr>
          <a:xfrm>
            <a:off x="1603249" y="6601840"/>
            <a:ext cx="6961662" cy="17832"/>
          </a:xfrm>
          <a:prstGeom prst="line">
            <a:avLst/>
          </a:prstGeom>
          <a:ln w="12700">
            <a:solidFill>
              <a:srgbClr val="21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DC164C7-1921-32B7-0C15-92401BB4922F}"/>
              </a:ext>
            </a:extLst>
          </p:cNvPr>
          <p:cNvSpPr/>
          <p:nvPr/>
        </p:nvSpPr>
        <p:spPr>
          <a:xfrm>
            <a:off x="9662130" y="5735268"/>
            <a:ext cx="609600" cy="609600"/>
          </a:xfrm>
          <a:prstGeom prst="roundRect">
            <a:avLst/>
          </a:prstGeom>
          <a:solidFill>
            <a:srgbClr val="EDF0F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F796D-C8C4-308A-1BDC-1971A76A8A11}"/>
              </a:ext>
            </a:extLst>
          </p:cNvPr>
          <p:cNvSpPr txBox="1"/>
          <p:nvPr/>
        </p:nvSpPr>
        <p:spPr>
          <a:xfrm>
            <a:off x="9755975" y="5735268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213D68"/>
                </a:solidFill>
                <a:latin typeface="+mn-ea"/>
              </a:rPr>
              <a:t>5</a:t>
            </a:r>
            <a:endParaRPr kumimoji="1" lang="ko-KR" altLang="en-US" sz="32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3F6A621-9C3C-70FC-601E-5800E6D9CD8D}"/>
              </a:ext>
            </a:extLst>
          </p:cNvPr>
          <p:cNvSpPr/>
          <p:nvPr/>
        </p:nvSpPr>
        <p:spPr>
          <a:xfrm>
            <a:off x="9662130" y="6915690"/>
            <a:ext cx="609600" cy="609600"/>
          </a:xfrm>
          <a:prstGeom prst="roundRect">
            <a:avLst/>
          </a:prstGeom>
          <a:solidFill>
            <a:srgbClr val="EDF0F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F757C-3A4F-577C-6BFB-FBBD2C96AA15}"/>
              </a:ext>
            </a:extLst>
          </p:cNvPr>
          <p:cNvSpPr txBox="1"/>
          <p:nvPr/>
        </p:nvSpPr>
        <p:spPr>
          <a:xfrm>
            <a:off x="9755975" y="6915690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213D68"/>
                </a:solidFill>
                <a:latin typeface="+mn-ea"/>
              </a:rPr>
              <a:t>6</a:t>
            </a:r>
            <a:endParaRPr kumimoji="1" lang="ko-KR" altLang="en-US" sz="32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C92EA-C7D3-C550-9C7A-7AFED6E7D75C}"/>
              </a:ext>
            </a:extLst>
          </p:cNvPr>
          <p:cNvSpPr txBox="1"/>
          <p:nvPr/>
        </p:nvSpPr>
        <p:spPr>
          <a:xfrm>
            <a:off x="10380815" y="5766197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213D68"/>
                </a:solidFill>
                <a:latin typeface="+mn-ea"/>
              </a:rPr>
              <a:t>LSTM </a:t>
            </a:r>
            <a:r>
              <a:rPr kumimoji="1" lang="ko-KR" altLang="en-US" sz="2800" b="1" dirty="0">
                <a:solidFill>
                  <a:srgbClr val="213D68"/>
                </a:solidFill>
                <a:latin typeface="+mn-ea"/>
              </a:rPr>
              <a:t>기반 열수요 예측 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0997DE9-5A2D-265B-CF20-A79758A45CD9}"/>
              </a:ext>
            </a:extLst>
          </p:cNvPr>
          <p:cNvSpPr/>
          <p:nvPr/>
        </p:nvSpPr>
        <p:spPr>
          <a:xfrm>
            <a:off x="9662130" y="4551732"/>
            <a:ext cx="609600" cy="609600"/>
          </a:xfrm>
          <a:prstGeom prst="roundRect">
            <a:avLst/>
          </a:prstGeom>
          <a:solidFill>
            <a:srgbClr val="EDF0F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FAB7A5-DFC5-771B-1ADA-B213791ABD62}"/>
              </a:ext>
            </a:extLst>
          </p:cNvPr>
          <p:cNvSpPr txBox="1"/>
          <p:nvPr/>
        </p:nvSpPr>
        <p:spPr>
          <a:xfrm>
            <a:off x="9755975" y="4551732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213D68"/>
                </a:solidFill>
                <a:latin typeface="+mn-ea"/>
              </a:rPr>
              <a:t>4</a:t>
            </a:r>
            <a:endParaRPr kumimoji="1" lang="ko-KR" altLang="en-US" sz="3200" b="1" dirty="0">
              <a:solidFill>
                <a:srgbClr val="213D68"/>
              </a:solidFill>
              <a:latin typeface="+mn-ea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4012335A-82AF-35A2-F13F-166262DA7985}"/>
              </a:ext>
            </a:extLst>
          </p:cNvPr>
          <p:cNvCxnSpPr>
            <a:cxnSpLocks/>
          </p:cNvCxnSpPr>
          <p:nvPr/>
        </p:nvCxnSpPr>
        <p:spPr>
          <a:xfrm>
            <a:off x="9662130" y="5448300"/>
            <a:ext cx="6961662" cy="17832"/>
          </a:xfrm>
          <a:prstGeom prst="line">
            <a:avLst/>
          </a:prstGeom>
          <a:ln w="12700">
            <a:solidFill>
              <a:srgbClr val="21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682D81-DDC6-6ED2-0FA6-DEE6DE9DF6E7}"/>
              </a:ext>
            </a:extLst>
          </p:cNvPr>
          <p:cNvSpPr txBox="1"/>
          <p:nvPr/>
        </p:nvSpPr>
        <p:spPr>
          <a:xfrm>
            <a:off x="10365575" y="462028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213D68"/>
                </a:solidFill>
                <a:latin typeface="+mn-ea"/>
              </a:rPr>
              <a:t>데이터 </a:t>
            </a:r>
            <a:r>
              <a:rPr kumimoji="1" lang="ko-KR" altLang="en-US" sz="2800" b="1" dirty="0" err="1">
                <a:solidFill>
                  <a:srgbClr val="213D68"/>
                </a:solidFill>
                <a:latin typeface="+mn-ea"/>
              </a:rPr>
              <a:t>전처리</a:t>
            </a:r>
            <a:endParaRPr kumimoji="1" lang="ko-KR" altLang="en-US" sz="28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1DF313-E803-21E4-A278-FD66E96778D8}"/>
              </a:ext>
            </a:extLst>
          </p:cNvPr>
          <p:cNvSpPr txBox="1"/>
          <p:nvPr/>
        </p:nvSpPr>
        <p:spPr>
          <a:xfrm>
            <a:off x="10365575" y="6958880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213D68"/>
                </a:solidFill>
                <a:latin typeface="+mn-ea"/>
              </a:rPr>
              <a:t>예측 결과 및 결론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D7BB5D8-D5ED-C9B2-9704-35F1E7D60368}"/>
              </a:ext>
            </a:extLst>
          </p:cNvPr>
          <p:cNvCxnSpPr>
            <a:cxnSpLocks/>
          </p:cNvCxnSpPr>
          <p:nvPr/>
        </p:nvCxnSpPr>
        <p:spPr>
          <a:xfrm>
            <a:off x="9650984" y="6650205"/>
            <a:ext cx="6961662" cy="17832"/>
          </a:xfrm>
          <a:prstGeom prst="line">
            <a:avLst/>
          </a:prstGeom>
          <a:ln w="12700">
            <a:solidFill>
              <a:srgbClr val="21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1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15FC6-9BA3-E74E-B170-156FCD66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0B911E-A33A-9A5A-D6F9-0F11FF6BFC9E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27BCE7-93FB-8B44-55A2-5C0540FDE7FA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33798A4-1814-CD74-284D-DC719807F6E0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88D4D-1FAD-919E-E026-5863B4801D5E}"/>
              </a:ext>
            </a:extLst>
          </p:cNvPr>
          <p:cNvSpPr txBox="1"/>
          <p:nvPr/>
        </p:nvSpPr>
        <p:spPr>
          <a:xfrm>
            <a:off x="1056464" y="2607692"/>
            <a:ext cx="15783736" cy="7222939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원본 데이터의 변수들을 가공해 새로운 정보를 담은 변수를 생성하는 과정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LSTM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같은 시계열 모델은 시점 간의 관계를 학습하기 때문에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날짜로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부터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시간대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/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요일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/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계절 등 패턴을 가진 변수를 생성하고자 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 별 계절 변수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(cos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변환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목적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여름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겨울에 따라 열수요가 달라지는 특성 반영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휴일 여부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주말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공휴일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|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평일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사람의 활동 패턴 차이에 따른 열수요 변화를 반영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시간대 주기 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(sin, cos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변환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하루 중 시간대별 반복되는 열 수요 패턴 반영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4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일 별 주기 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(sin, cos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변환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 내에서의 반복되는 패턴 또는 월초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월말일의 구조적 차이 반영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6AB84-BAC1-BC78-ADB6-D80EAE289D47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096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C3A6-AAD4-7EB0-E5CD-71CB51D2B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15D94B-8CC0-48B1-1C1C-BE8478E7E89A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9C347B-CD03-8951-F417-085F71D5E8B4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AB26E0E-A414-FD8F-7B8E-47A142BB9D80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F5AD7-8AE6-1E24-7D98-B299CAC840A3}"/>
              </a:ext>
            </a:extLst>
          </p:cNvPr>
          <p:cNvSpPr txBox="1"/>
          <p:nvPr/>
        </p:nvSpPr>
        <p:spPr>
          <a:xfrm>
            <a:off x="1056464" y="2607692"/>
            <a:ext cx="15783736" cy="279095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월별 계절 변수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(cos)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목적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여름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가을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겨울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에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따라 열수요가 달라지는 특성 반영하기 위함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겨울철에 열수요가 급증하는 구조를 반영하기 위한다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단순 정수형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(1~12)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또는 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여름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가을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겨울 범주 형으로 넣을 경우 계절 간 주기성 표현이 어렵다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→ 겨울에 열수요가 높고 여름에 낮은 구조를 반영한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cos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함수를 설계하여 파생변수를 생성함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107A4-E513-4689-919B-864F4795969A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9460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22A03-075E-8551-49AB-E5D8D41F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8EF238-E7A7-C037-968C-96957E1C5D1C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2FF2F1-C05E-C6F9-EA50-9F3753213E14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1BA145D-2686-C85A-E9EE-50265EF6CF67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C0465-C85B-28D8-22A4-11B6A7EB6A99}"/>
              </a:ext>
            </a:extLst>
          </p:cNvPr>
          <p:cNvSpPr txBox="1"/>
          <p:nvPr/>
        </p:nvSpPr>
        <p:spPr>
          <a:xfrm>
            <a:off x="1056464" y="2607692"/>
            <a:ext cx="15783736" cy="112896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월별 계절 변수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(cos)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월별 열수요를 분석하였을 때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1,2,11,12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 겨울에 중점 되는 부분이 열수요가 높은 것으로 측정 되었다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1D5D5-6C46-A068-0ED8-21E6EC3013C0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라인, 그래프, 스크린샷, 도표이(가) 표시된 사진&#10;&#10;자동 생성된 설명">
            <a:extLst>
              <a:ext uri="{FF2B5EF4-FFF2-40B4-BE49-F238E27FC236}">
                <a16:creationId xmlns:a16="http://schemas.microsoft.com/office/drawing/2014/main" id="{04F8F112-CA38-7B9D-2243-C13683897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37603"/>
            <a:ext cx="11430000" cy="587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1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3F6D6-56BF-9EEA-99D1-B7A382DFC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8A9B6B-4E17-2F4E-EAF6-B8223B7CC1C6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D2534A-1A9E-C908-C7C9-6EE84B11F63A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38A5849-ECCF-31C3-E762-62C8CBF0A02E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367B0-A29A-F59D-8735-7D8654EAA2DF}"/>
              </a:ext>
            </a:extLst>
          </p:cNvPr>
          <p:cNvSpPr txBox="1"/>
          <p:nvPr/>
        </p:nvSpPr>
        <p:spPr>
          <a:xfrm>
            <a:off x="1056464" y="2607692"/>
            <a:ext cx="15783736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월별 계절 변수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(sin, cos)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앞서 높았던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11,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월을 겨울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/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3,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4,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5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월을 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/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6,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7,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8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월을 여름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/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나머지를 가을로 표시하며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연도 별로 확인하였을 때도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확연하게 겨울이 높은 열수요를 가짐을 확인하였다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E4767-3AA4-A7E8-7CFB-525463A71A4A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6" name="그림 5" descr="스크린샷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3446D941-624E-8650-CE84-7B7A901C4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04" y="4391601"/>
            <a:ext cx="10086392" cy="53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26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E49A-4884-0830-837D-16D45D18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0AF375-C5DC-7655-1C9D-46391EDE267C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FB9D19-5E9B-3792-DD78-EA7D23C5B803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54020DD-6A97-1C62-FF07-8A3D146A6E3E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36B61-AA0F-1787-5266-0F938C11E6E8}"/>
              </a:ext>
            </a:extLst>
          </p:cNvPr>
          <p:cNvSpPr txBox="1"/>
          <p:nvPr/>
        </p:nvSpPr>
        <p:spPr>
          <a:xfrm>
            <a:off x="1056464" y="2607692"/>
            <a:ext cx="15783736" cy="334495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월별 계절 변수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(sin, cos)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month)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변수는 단순 정수형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(1~12)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대신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sin, cos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함수를 적용하여 파생변수로 재구성하였다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열수요가 가장 낮은 여름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(7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기준점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최솟값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으로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설정하고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겨울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12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로 갈수록 값이 커지는 구조를 만들어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실제 열수요의 비대칭적 계절성을 효과적으로 반영하였다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최종 값의 분포를 확인해보면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7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 일 때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로 가장 낮고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월은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에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가까운 값으로 가장 높은 값을 갖는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U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자형 구조가 형성된 것을 확인할 수 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81AD8-4B03-AF26-F430-72F2F19A31B0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629DA67-A5C9-E725-118D-53A69A0E7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6248400"/>
            <a:ext cx="5473700" cy="335124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2F24AD-973A-FD86-17B8-FCDEFCEB3DEF}"/>
              </a:ext>
            </a:extLst>
          </p:cNvPr>
          <p:cNvGrpSpPr/>
          <p:nvPr/>
        </p:nvGrpSpPr>
        <p:grpSpPr>
          <a:xfrm>
            <a:off x="9863218" y="5753100"/>
            <a:ext cx="5969902" cy="3999723"/>
            <a:chOff x="9296402" y="5599922"/>
            <a:chExt cx="5969902" cy="3999723"/>
          </a:xfrm>
        </p:grpSpPr>
        <p:pic>
          <p:nvPicPr>
            <p:cNvPr id="11" name="그림 1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E0F521E2-A572-F450-8B87-246B839B0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996"/>
            <a:stretch/>
          </p:blipFill>
          <p:spPr>
            <a:xfrm>
              <a:off x="9296402" y="5599922"/>
              <a:ext cx="5969902" cy="407178"/>
            </a:xfrm>
            <a:prstGeom prst="rect">
              <a:avLst/>
            </a:prstGeom>
          </p:spPr>
        </p:pic>
        <p:pic>
          <p:nvPicPr>
            <p:cNvPr id="14" name="그림 1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66B41848-C654-E1F7-FF25-6E423F25B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3811" y="6038384"/>
              <a:ext cx="2325523" cy="356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699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55DF6-1B72-A530-9D85-50AC94260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A5BE3-F573-4F4C-50E2-B9C1AAF069AA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6DDCEA-E40F-64D6-005F-7091DF387495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AAFA081-A9F3-1C6F-BFEA-5EBD9E78E786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597F0-9B61-7F4B-6907-AC06B70F52A3}"/>
              </a:ext>
            </a:extLst>
          </p:cNvPr>
          <p:cNvSpPr txBox="1"/>
          <p:nvPr/>
        </p:nvSpPr>
        <p:spPr>
          <a:xfrm>
            <a:off x="1056464" y="2607692"/>
            <a:ext cx="15783736" cy="500694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휴일 여부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주말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공휴일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|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평일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목적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사람의 활동 패턴 차이에 따른 열수요 변화를 반영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평일과 주말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공휴일은 외출 여부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거주 시간대 등에 따라 열수요에 영향을 미친다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특히 주거지 또는 상업지에 따라 패턴이 극단적으로 갈린다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→ 이진 변수로 간단히 처리하여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의미 있는 분류 기준 제공 가능하다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holidays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라는 라이브러리를 통해 한국의 휴일을 불러와 휴일이면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평일이면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으로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is_holiday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번수를 생성하였다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8A965-8072-3B37-A34B-C236E9DBD74F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5F4FA6D-A742-B3FA-997D-E78EA583F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6514566"/>
            <a:ext cx="12268200" cy="310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7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893D-45DD-5183-7DB3-D301D5E6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279433-2D2D-86ED-6B26-273006C25285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391582-7FA8-96EB-7FC9-615F601B6E87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10548CA-4808-D936-11CD-E32DFDC3A5A7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1D42E-A459-F6B3-B05F-304F29B6946E}"/>
              </a:ext>
            </a:extLst>
          </p:cNvPr>
          <p:cNvSpPr txBox="1"/>
          <p:nvPr/>
        </p:nvSpPr>
        <p:spPr>
          <a:xfrm>
            <a:off x="1056464" y="2607692"/>
            <a:ext cx="15783736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휴일 여부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주말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공휴일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|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평일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휴일과 평일 일 경우의 열수요 관계를 확인 하였을 때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평일일 경우 열수요가 더 높은 것을 확인 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49E783-1BFD-3022-A47D-BD5338A34223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6" name="그림 5" descr="스크린샷, 직사각형, 텍스트, 디스플레이이(가) 표시된 사진&#10;&#10;자동 생성된 설명">
            <a:extLst>
              <a:ext uri="{FF2B5EF4-FFF2-40B4-BE49-F238E27FC236}">
                <a16:creationId xmlns:a16="http://schemas.microsoft.com/office/drawing/2014/main" id="{45CC1413-34D0-B38A-5CA8-CBC82DF67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295"/>
          <a:stretch/>
        </p:blipFill>
        <p:spPr>
          <a:xfrm>
            <a:off x="5334000" y="3990549"/>
            <a:ext cx="7620000" cy="58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64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ADADA-A031-197F-4206-6331A630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35CE49-F957-F3B4-760D-C350DF26D75B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41BFCB-C0B8-D981-B108-42EF78FAE961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3F06A1A-EE98-5A44-F210-8253DA327EB9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0F571-BB26-C347-9C73-CE1A1086005A}"/>
              </a:ext>
            </a:extLst>
          </p:cNvPr>
          <p:cNvSpPr txBox="1"/>
          <p:nvPr/>
        </p:nvSpPr>
        <p:spPr>
          <a:xfrm>
            <a:off x="1056464" y="2607692"/>
            <a:ext cx="15783736" cy="611494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휴일 여부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주말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공휴일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|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평일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휴일 여부에 따른 열수요의 차이가 통계적으로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유의미한지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확인하기 위해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두 그룹 간 차이 검정을 수행한다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정규성 검정을 위해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Anderson-Darling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통계를 사용하여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정규성 검정을 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종속변수인 열수요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" altLang="ko-KR" sz="2400" dirty="0" err="1">
                <a:solidFill>
                  <a:srgbClr val="213D68"/>
                </a:solidFill>
                <a:latin typeface="+mn-ea"/>
              </a:rPr>
              <a:t>heat_demand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의 정규성을 검정한 결과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정규성을 만족하지 않는 것으로 나타났다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해당 통계량이 유의수준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1%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에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해당하는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1.092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보다 훨씬 크므로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귀무가설인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정규분포를 따른다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”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기각한다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따라서 정규성을 띄지 않는다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61373-38CA-2AFD-3E51-C49EBA32B41E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A829DC4A-3255-971B-DF13-533829E38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379" y="4991100"/>
            <a:ext cx="5795641" cy="4693701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F98D148-E24C-4621-77C7-13986D8C0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654187"/>
            <a:ext cx="9144000" cy="12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4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6BEDF-DFB6-0C7F-42E9-15F0F32E1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0B594D-C864-B816-C8DA-5C1DB8FCEA51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157C1F-F0B2-E867-3BB4-530FA4AD1756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03A95AA-105E-7A8F-42C4-E6088894EFBB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33E27-92FE-F9FA-417C-D057964A9D8E}"/>
              </a:ext>
            </a:extLst>
          </p:cNvPr>
          <p:cNvSpPr txBox="1"/>
          <p:nvPr/>
        </p:nvSpPr>
        <p:spPr>
          <a:xfrm>
            <a:off x="1056464" y="2607692"/>
            <a:ext cx="15783736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휴일 여부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주말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공휴일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|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평일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=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이에 따라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비모수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검정 방법인 맨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휘트니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U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검정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Mann-Whitney U Test)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사용하였고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검정 결과를 통해 휴일 여부에 따른 열수요의 분포 차이가 통계적으로 유의미함을 확인하였다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2AC32-7D68-738E-AF64-DEEA1711B666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B0184F-2D4B-3F7C-B57C-8934362F4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22" y="4929135"/>
            <a:ext cx="9493955" cy="41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9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12073-0A10-1244-D251-D0464C32F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6A9D9A-9566-EB85-6E92-6B6BFBFB0E1E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937801-671D-1208-7DFF-3FE3C601D4A2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9F2E425-E26B-00F6-C320-52835AD5D102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68211-43DE-9FDD-F090-C7EBF34A3542}"/>
              </a:ext>
            </a:extLst>
          </p:cNvPr>
          <p:cNvSpPr txBox="1"/>
          <p:nvPr/>
        </p:nvSpPr>
        <p:spPr>
          <a:xfrm>
            <a:off x="1056464" y="2607692"/>
            <a:ext cx="15783736" cy="334495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시간대 주기 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(sin, cos)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목적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하루 중 시간대별 반복되는 열 수요 패턴 반영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정수형 시간 변수는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0~23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시가 멀게 인식되므로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sin, cos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변환하여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LSTM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 연속적인 시간 흐름과 주기성을 잘 학습하도록 돕는다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시간별 열수요의 관계를 시각화 하였을 때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다음과 같은 형태를 띄었다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27380-5E94-96A6-93D7-BC8ACB60ECF7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1816CB-8C22-0113-B63A-9727DFEE8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5492704"/>
            <a:ext cx="5562600" cy="42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4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4676-6A60-1557-8805-E9A84B6BA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8DE234-3069-9279-FE53-4EDEF37C5E81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프로젝트 개요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F3B7D-7E1F-6D9B-0DE4-D955E3A22FCE}"/>
              </a:ext>
            </a:extLst>
          </p:cNvPr>
          <p:cNvSpPr txBox="1"/>
          <p:nvPr/>
        </p:nvSpPr>
        <p:spPr>
          <a:xfrm>
            <a:off x="850899" y="730569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01.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프로젝트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AC0A4-7145-FAB0-9F13-D526EEFEBB4A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CA11E16-CC1C-0C00-EA83-FCC174DFA7D8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DB021-A830-C609-3CE3-5E16110055F9}"/>
              </a:ext>
            </a:extLst>
          </p:cNvPr>
          <p:cNvSpPr txBox="1"/>
          <p:nvPr/>
        </p:nvSpPr>
        <p:spPr>
          <a:xfrm>
            <a:off x="1044304" y="2959479"/>
            <a:ext cx="15925800" cy="4729949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213D68"/>
                </a:solidFill>
                <a:latin typeface="+mn-ea"/>
              </a:rPr>
              <a:t>주제 </a:t>
            </a:r>
            <a:r>
              <a:rPr lang="en-US" altLang="ko-KR" sz="3600" b="1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36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3600" b="1" dirty="0">
                <a:solidFill>
                  <a:srgbClr val="213D68"/>
                </a:solidFill>
                <a:latin typeface="+mn-ea"/>
              </a:rPr>
              <a:t> 지역난방 열수요와 날씨 빅데이터를 융합한 열수요 예측</a:t>
            </a:r>
            <a:endParaRPr lang="en-US" altLang="ko-KR" sz="3600" b="1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한국지역난방공사에서 제공하는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19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개 지사의 시간당 열수요 실적과 기상 데이터를 활용해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날씨 변화에 따른 열수요를 정확히 예측할 수 있는 모델을 구축하는 것이 목표이다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열수요란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가정과 상업공간 등에서 난방을 위해 필요한 열 공급량을 의미하며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일반적으로 외기온도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사용자의 활동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패턴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외부환경 등에 따라 변동된다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9255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91A1-C336-3D55-463F-1F969B2B9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B25FDC-CE55-3584-14C6-F80A71C8661A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2ED960-DABB-4BFC-1FFD-7F8E0AB5964C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7CE89FD-561F-2934-E21D-93155B388C04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875E4-3BEA-00B0-63B0-D996AE1C2392}"/>
              </a:ext>
            </a:extLst>
          </p:cNvPr>
          <p:cNvSpPr txBox="1"/>
          <p:nvPr/>
        </p:nvSpPr>
        <p:spPr>
          <a:xfrm>
            <a:off x="1056464" y="2607692"/>
            <a:ext cx="15783736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시간대 주기 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(sin, cos)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이외에도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연도의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지사별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각 월의 시간대 별로 전부 시각화 하였을 때도 모두 유사한 형태를 띄는 것을 확인했다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9B48FB-E357-C86B-B5AF-4887C77B5911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그래프, 라인, 도표이(가) 표시된 사진&#10;&#10;자동 생성된 설명">
            <a:extLst>
              <a:ext uri="{FF2B5EF4-FFF2-40B4-BE49-F238E27FC236}">
                <a16:creationId xmlns:a16="http://schemas.microsoft.com/office/drawing/2014/main" id="{640205AA-8BF9-5A0C-968E-1E13238B2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4594860"/>
            <a:ext cx="7358468" cy="3585279"/>
          </a:xfrm>
          <a:prstGeom prst="rect">
            <a:avLst/>
          </a:prstGeom>
        </p:spPr>
      </p:pic>
      <p:pic>
        <p:nvPicPr>
          <p:cNvPr id="8" name="그림 7" descr="그래프, 라인, 도표이(가) 표시된 사진&#10;&#10;자동 생성된 설명">
            <a:extLst>
              <a:ext uri="{FF2B5EF4-FFF2-40B4-BE49-F238E27FC236}">
                <a16:creationId xmlns:a16="http://schemas.microsoft.com/office/drawing/2014/main" id="{53C02FC2-B68E-0C6F-7C2E-BF020A581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632" y="4594860"/>
            <a:ext cx="7358468" cy="34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53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0BF1E-57FC-B11A-38EA-D3BCC67F9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085791-309B-EBEB-3D00-BCFE1D5A5452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A799A2-F486-393C-C7F1-189093B884B7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6F04127-3311-8619-5D4C-598A3AFC0A78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B50EE-EF72-D517-9E3F-B65123187111}"/>
              </a:ext>
            </a:extLst>
          </p:cNvPr>
          <p:cNvSpPr txBox="1"/>
          <p:nvPr/>
        </p:nvSpPr>
        <p:spPr>
          <a:xfrm>
            <a:off x="1056464" y="2607692"/>
            <a:ext cx="15783736" cy="389895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시간대 주기 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(sin, cos)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hour)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변수는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0~23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까지의 정수로 구성되어 있지만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실제 열수요 패턴은 시간에 따라 주기적으로 반복되는 특성을 가진다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hour=0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과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hour=23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은 실제로는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 차이로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숫자로는 가장 멀리 떨어져 있어 모델이 시간의 연속성과 주기성을 인식하지 못한다 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→ 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24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시간을 기준으로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sin, cos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변환을 사용하여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주기성을 변수에 추가하였다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endParaRPr lang="ko-KR" altLang="en-US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0119C-48B6-305E-2EFC-C5656F04AB0A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EEED46-E602-3F15-C03D-DF4522D04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715" y="5970616"/>
            <a:ext cx="5044970" cy="3898952"/>
          </a:xfrm>
          <a:prstGeom prst="rect">
            <a:avLst/>
          </a:prstGeom>
        </p:spPr>
      </p:pic>
      <p:pic>
        <p:nvPicPr>
          <p:cNvPr id="7" name="그림 6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83E731C5-AD44-8FF5-0368-A6A371FD5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15" y="6609376"/>
            <a:ext cx="9291496" cy="218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6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9B8B-B351-402B-5AEC-5B1B78EE2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DABAA4-C7D0-CB03-668A-D6BC0D1626E2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5028F7-3B4F-1E1A-15A9-AA2AECAB8BFA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8683E93-320B-8058-584F-91341D80C8DE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77161-05C9-85FE-7174-1133B5B3C48E}"/>
              </a:ext>
            </a:extLst>
          </p:cNvPr>
          <p:cNvSpPr txBox="1"/>
          <p:nvPr/>
        </p:nvSpPr>
        <p:spPr>
          <a:xfrm>
            <a:off x="1056464" y="2607692"/>
            <a:ext cx="15783736" cy="334495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4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일 별 주기 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(sin, cos)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목적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 내에서의 반복되는 패턴 또는 월초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월말일의 구조적 차이 반영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일 역시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0~31,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월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마다의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일이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달른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주기적 숫자로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sin, cos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변환을 통해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LSTM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 일간 흐름을 더 유연하게 학습할 수 있도록 보조한다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열수요에 대해 각 일 별 관계를 시각화 하였을 때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다음과 같은 형태를 띄는 것을 확인했다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→ 결과적으로 월 초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중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말에 각각의 패턴이 존재하는 것을 확인하였다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C19DF-7509-A230-2A59-A15765C609DD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그래프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9DD2923D-B965-FCEC-D5B6-F10117AA2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28" y="6053595"/>
            <a:ext cx="4820008" cy="36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79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1423F-66E6-9529-55F6-4994B0EED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6CAAED-0071-1DB8-646E-28A38A85E33B}"/>
              </a:ext>
            </a:extLst>
          </p:cNvPr>
          <p:cNvSpPr txBox="1"/>
          <p:nvPr/>
        </p:nvSpPr>
        <p:spPr>
          <a:xfrm>
            <a:off x="850899" y="730569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03.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열수요 증감 영향 요인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83ABC5-66F1-CDB0-F1B8-1EBDE53DD34E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CD8C987-1D81-20FE-EC7A-4BE21AC758AD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B4BD9-A024-6A7A-7473-AB214AA1475D}"/>
              </a:ext>
            </a:extLst>
          </p:cNvPr>
          <p:cNvSpPr txBox="1"/>
          <p:nvPr/>
        </p:nvSpPr>
        <p:spPr>
          <a:xfrm>
            <a:off x="1056464" y="2607692"/>
            <a:ext cx="16251272" cy="334495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파생변수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4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일 별 주기 변수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(sin, cos)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그러나 달마다 총 일수가 다르기 때문에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단순히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day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sin(day)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처럼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처리하면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8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월이 동일한 주기상 위치로 인식되지 않는 오류가 발생한다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따라서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calendar.monthrange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()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이용해 해당 연도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월의 정확한 총 일수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month_days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구한 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이를 기준으로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day /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month_days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비율을 계산하고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그 값을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sin, cos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함수에 입력하여 월별로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정규화된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주기 표현을 수행한다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49FE9-AB12-0B84-93D7-E291E20660EC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파생변수 분석 및 생성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65FECDF-DA47-F458-CB23-F9D3768F9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00" y="5830837"/>
            <a:ext cx="10901600" cy="370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9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F7D3E-DFC9-AD96-2480-8EC5BD350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07A920-95B6-4EB7-4EA1-7AAC414B2551}"/>
              </a:ext>
            </a:extLst>
          </p:cNvPr>
          <p:cNvSpPr txBox="1"/>
          <p:nvPr/>
        </p:nvSpPr>
        <p:spPr>
          <a:xfrm>
            <a:off x="850899" y="730569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04.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</a:t>
            </a:r>
            <a:r>
              <a:rPr kumimoji="1" lang="ko-KR" altLang="en-US" sz="2000" dirty="0" err="1">
                <a:solidFill>
                  <a:srgbClr val="95A4B8"/>
                </a:solidFill>
                <a:latin typeface="+mn-ea"/>
              </a:rPr>
              <a:t>전처리</a:t>
            </a:r>
            <a:endParaRPr kumimoji="1" lang="ko-KR" altLang="en-US" sz="2000" dirty="0">
              <a:solidFill>
                <a:srgbClr val="95A4B8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9DD504-1DE8-49B1-974B-D2595A34407A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64517B9-C491-09C0-6EBB-5F961D8DE07D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3847B-386D-C5D8-5C16-D9E1F58A4E3F}"/>
              </a:ext>
            </a:extLst>
          </p:cNvPr>
          <p:cNvSpPr txBox="1"/>
          <p:nvPr/>
        </p:nvSpPr>
        <p:spPr>
          <a:xfrm>
            <a:off x="1056464" y="2607692"/>
            <a:ext cx="15783736" cy="112896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앞선 상관관계 분석과 파생변수를 가지고 최종적으로 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사용할 열을 다음과 같이 정리하였다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F175-3A79-2B2C-BC27-117293CADB7B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최종 사용할 데이터셋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4904D48-CF94-9A1D-33A9-A480EB9BD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64" y="4686300"/>
            <a:ext cx="7238613" cy="3291006"/>
          </a:xfrm>
          <a:prstGeom prst="rect">
            <a:avLst/>
          </a:prstGeom>
        </p:spPr>
      </p:pic>
      <p:sp>
        <p:nvSpPr>
          <p:cNvPr id="11" name="갈매기형 수장[C] 10">
            <a:extLst>
              <a:ext uri="{FF2B5EF4-FFF2-40B4-BE49-F238E27FC236}">
                <a16:creationId xmlns:a16="http://schemas.microsoft.com/office/drawing/2014/main" id="{746F8FA7-2E6C-559A-BDFE-F66117587909}"/>
              </a:ext>
            </a:extLst>
          </p:cNvPr>
          <p:cNvSpPr/>
          <p:nvPr/>
        </p:nvSpPr>
        <p:spPr>
          <a:xfrm>
            <a:off x="8675088" y="5912004"/>
            <a:ext cx="381000" cy="839598"/>
          </a:xfrm>
          <a:prstGeom prst="chevron">
            <a:avLst/>
          </a:prstGeom>
          <a:solidFill>
            <a:srgbClr val="213D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9BEB6A-B1E1-55AB-5BA3-F99EC77A3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54057"/>
              </p:ext>
            </p:extLst>
          </p:nvPr>
        </p:nvGraphicFramePr>
        <p:xfrm>
          <a:off x="9489833" y="2621211"/>
          <a:ext cx="7709748" cy="706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08">
                  <a:extLst>
                    <a:ext uri="{9D8B030D-6E8A-4147-A177-3AD203B41FA5}">
                      <a16:colId xmlns:a16="http://schemas.microsoft.com/office/drawing/2014/main" val="4154307898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4092556573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2148857772"/>
                    </a:ext>
                  </a:extLst>
                </a:gridCol>
              </a:tblGrid>
              <a:tr h="504672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변수 명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변수 설명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47372"/>
                  </a:ext>
                </a:extLst>
              </a:tr>
              <a:tr h="504672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시계열 독립변수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13699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branch_id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지사명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75602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상대 습도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77445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ta_chi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체감 온도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18333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month_sin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sin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816823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month_cos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cos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43634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is_holiday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휴일 여부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60359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hour_sin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sin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590063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hour_cos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68202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day_sin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sin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547057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day_cos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83734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heat_demand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과거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)</a:t>
                      </a:r>
                      <a:endParaRPr lang="en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9525" marR="9525" marT="9525" marB="0" anchor="ctr" anchorCtr="1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열수요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과거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9525" marR="9525" marT="9525" marB="0" anchor="ctr" anchorCtr="1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4028"/>
                  </a:ext>
                </a:extLst>
              </a:tr>
              <a:tr h="504672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Y 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종속변수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heat_demand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미래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열수요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미래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91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64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C09E3-BC72-73A4-9774-3A6A493DD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30B4B-4FC1-6E6B-98F7-2A116C31EA74}"/>
              </a:ext>
            </a:extLst>
          </p:cNvPr>
          <p:cNvSpPr txBox="1"/>
          <p:nvPr/>
        </p:nvSpPr>
        <p:spPr>
          <a:xfrm>
            <a:off x="850899" y="730569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04.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</a:t>
            </a:r>
            <a:r>
              <a:rPr kumimoji="1" lang="ko-KR" altLang="en-US" sz="2000" dirty="0" err="1">
                <a:solidFill>
                  <a:srgbClr val="95A4B8"/>
                </a:solidFill>
                <a:latin typeface="+mn-ea"/>
              </a:rPr>
              <a:t>전처리</a:t>
            </a:r>
            <a:endParaRPr kumimoji="1" lang="ko-KR" altLang="en-US" sz="2000" dirty="0">
              <a:solidFill>
                <a:srgbClr val="95A4B8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4AB6-9E86-2377-CE7D-0A76BADD9382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4520DBB-9B3E-C543-92F3-26A8AEA7429C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7AF27-B358-3E78-C55B-CAC8757FA9F5}"/>
              </a:ext>
            </a:extLst>
          </p:cNvPr>
          <p:cNvSpPr txBox="1"/>
          <p:nvPr/>
        </p:nvSpPr>
        <p:spPr>
          <a:xfrm>
            <a:off x="1056464" y="2607692"/>
            <a:ext cx="15783736" cy="112896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최종 데이터셋을 확인해 보면 다음과 같다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결측치가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hm(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상대 습도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),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ta_chi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체감 온도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),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heat_demand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열수요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에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존재한다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98B45-5A20-BCBD-71C0-F451E9048722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최종 사용할 데이터셋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DAE7F866-8D1C-802E-8F7E-8DFFD1D3E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5" y="4229100"/>
            <a:ext cx="6000750" cy="51388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1AF9D5-2E15-46BF-0B47-C5CF628E007C}"/>
              </a:ext>
            </a:extLst>
          </p:cNvPr>
          <p:cNvSpPr/>
          <p:nvPr/>
        </p:nvSpPr>
        <p:spPr>
          <a:xfrm>
            <a:off x="5638800" y="6169346"/>
            <a:ext cx="6353175" cy="8791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8473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01DAF-C4D3-0651-31F1-BFDD4456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07554E-90D6-29B3-BA9C-49801E45C205}"/>
              </a:ext>
            </a:extLst>
          </p:cNvPr>
          <p:cNvSpPr txBox="1"/>
          <p:nvPr/>
        </p:nvSpPr>
        <p:spPr>
          <a:xfrm>
            <a:off x="850899" y="730569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04.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</a:t>
            </a:r>
            <a:r>
              <a:rPr kumimoji="1" lang="ko-KR" altLang="en-US" sz="2000" dirty="0" err="1">
                <a:solidFill>
                  <a:srgbClr val="95A4B8"/>
                </a:solidFill>
                <a:latin typeface="+mn-ea"/>
              </a:rPr>
              <a:t>전처리</a:t>
            </a:r>
            <a:endParaRPr kumimoji="1" lang="ko-KR" altLang="en-US" sz="2000" dirty="0">
              <a:solidFill>
                <a:srgbClr val="95A4B8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161EB7-C656-43FA-1EDA-98DDA852733D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FBEC23F-74B2-A6D3-A65F-AEDC4C418BB2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7D6DE-33A2-89CB-9A52-D1D7F637D23E}"/>
              </a:ext>
            </a:extLst>
          </p:cNvPr>
          <p:cNvSpPr txBox="1"/>
          <p:nvPr/>
        </p:nvSpPr>
        <p:spPr>
          <a:xfrm>
            <a:off x="1056464" y="2607692"/>
            <a:ext cx="15783736" cy="445295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ta_chi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체감 온도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결측치는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개 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체감온도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ta_chi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 단위로 측정되는 기상 변수로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짧은 시간 내에 급격하게 변화하지 않는 특성을 가진다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따라서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결측이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발생한 시점은 직전과 직후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 간격의 값 평균으로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보간함으로써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데이터의 연속성과 시간 흐름을 자연스럽게 유지하도록 처리하였다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CEF31-0DCB-12DC-EB77-5B62379CF350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데이터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전처리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7" name="그림 6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BF705E6-47B2-12DA-DA45-3526DD3F3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771900"/>
            <a:ext cx="4813300" cy="1003300"/>
          </a:xfrm>
          <a:prstGeom prst="rect">
            <a:avLst/>
          </a:prstGeom>
        </p:spPr>
      </p:pic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A774AC5-17CA-548B-BCE3-2E629F560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060642"/>
            <a:ext cx="6032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85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6601C-FAE3-6E09-8850-DD78BE47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9519A5-BE1B-43A4-109F-31E771127CA5}"/>
              </a:ext>
            </a:extLst>
          </p:cNvPr>
          <p:cNvSpPr txBox="1"/>
          <p:nvPr/>
        </p:nvSpPr>
        <p:spPr>
          <a:xfrm>
            <a:off x="850899" y="730569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04.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</a:t>
            </a:r>
            <a:r>
              <a:rPr kumimoji="1" lang="ko-KR" altLang="en-US" sz="2000" dirty="0" err="1">
                <a:solidFill>
                  <a:srgbClr val="95A4B8"/>
                </a:solidFill>
                <a:latin typeface="+mn-ea"/>
              </a:rPr>
              <a:t>전처리</a:t>
            </a:r>
            <a:endParaRPr kumimoji="1" lang="ko-KR" altLang="en-US" sz="2000" dirty="0">
              <a:solidFill>
                <a:srgbClr val="95A4B8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BDDF33-1911-E919-BFFF-AA89E710C222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20F80AF-D8A7-55D4-F79A-3FADE1FFD9C5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BCFD9-230E-1759-1381-224691962531}"/>
              </a:ext>
            </a:extLst>
          </p:cNvPr>
          <p:cNvSpPr txBox="1"/>
          <p:nvPr/>
        </p:nvSpPr>
        <p:spPr>
          <a:xfrm>
            <a:off x="1056464" y="2607692"/>
            <a:ext cx="15783736" cy="556094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hm(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상대 습도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결측치는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39717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개 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상대습도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hm)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역시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 단위로 측정되는 연속적인 기상 변수로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단시간 내에 큰 폭으로 변화하기보다는 완만한 추세를 가지는 특성이 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이에 따라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결측이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발생한 경우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이전 시점과 다음 시점의 평균값으로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보간하여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데이터의 시간적 연속성과 패턴을 유지하도록 처리하였다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A42F2-C633-BDB3-2D22-BA4C0C5CE65D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데이터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전처리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01ED1AD-76F2-5C96-C2BE-4EAAADCE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58" y="3767367"/>
            <a:ext cx="4292600" cy="977900"/>
          </a:xfrm>
          <a:prstGeom prst="rect">
            <a:avLst/>
          </a:prstGeom>
        </p:spPr>
      </p:pic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08D62A81-1B1C-342F-BA2D-98ED25AB8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58" y="7060642"/>
            <a:ext cx="5194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19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501A7-0296-9FE6-B35F-0C3525A3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A5EA75-56F1-290E-5450-C387A9EC3C72}"/>
              </a:ext>
            </a:extLst>
          </p:cNvPr>
          <p:cNvSpPr txBox="1"/>
          <p:nvPr/>
        </p:nvSpPr>
        <p:spPr>
          <a:xfrm>
            <a:off x="850899" y="730569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04.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</a:t>
            </a:r>
            <a:r>
              <a:rPr kumimoji="1" lang="ko-KR" altLang="en-US" sz="2000" dirty="0" err="1">
                <a:solidFill>
                  <a:srgbClr val="95A4B8"/>
                </a:solidFill>
                <a:latin typeface="+mn-ea"/>
              </a:rPr>
              <a:t>전처리</a:t>
            </a:r>
            <a:endParaRPr kumimoji="1" lang="ko-KR" altLang="en-US" sz="2000" dirty="0">
              <a:solidFill>
                <a:srgbClr val="95A4B8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AC35F3-211F-4F67-5744-0C16BBE4BEB6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58A975A-2FB7-39D4-B06A-D1426CBCD866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53133-E6AA-512B-01FE-36D196252A99}"/>
              </a:ext>
            </a:extLst>
          </p:cNvPr>
          <p:cNvSpPr txBox="1"/>
          <p:nvPr/>
        </p:nvSpPr>
        <p:spPr>
          <a:xfrm>
            <a:off x="1056464" y="2607692"/>
            <a:ext cx="15783736" cy="389895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앞 뒤 값으로 보간 함에도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hm(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상대 습도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에는 연속적으로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결측치인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경우가 존재하여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결측치가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다 채워지지 않았으며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heat_demand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열수요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역시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결측치가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존재한다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이 단계에서 바로 처리하지 않은 이유는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결측치가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있는 데이터를 단순히 삭제해버릴 경우 시계열 데이터셋 생성 시 연속적인 시간 흐름이 끊겨 버릴 수 있기 때문이다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따라서 시계열 데이터셋을 생성하는 과정에서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결측치가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포함된 구간은 자동으로 제외하고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연속된 시간 데이터를 갖춘 시퀀스만 저장되도록 구현하여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처리할 예정이다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71A0E-7DF0-28FA-F167-67507F100815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데이터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전처리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36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31B85-DC60-CF0A-028D-05A26BB1C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D1A306-5FF3-D50B-1A53-FF685DA30E9A}"/>
              </a:ext>
            </a:extLst>
          </p:cNvPr>
          <p:cNvSpPr txBox="1"/>
          <p:nvPr/>
        </p:nvSpPr>
        <p:spPr>
          <a:xfrm>
            <a:off x="850899" y="730569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04.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</a:t>
            </a:r>
            <a:r>
              <a:rPr kumimoji="1" lang="ko-KR" altLang="en-US" sz="2000" dirty="0" err="1">
                <a:solidFill>
                  <a:srgbClr val="95A4B8"/>
                </a:solidFill>
                <a:latin typeface="+mn-ea"/>
              </a:rPr>
              <a:t>전처리</a:t>
            </a:r>
            <a:endParaRPr kumimoji="1" lang="ko-KR" altLang="en-US" sz="2000" dirty="0">
              <a:solidFill>
                <a:srgbClr val="95A4B8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3A58CF-66FD-CD71-07D7-825C6467847A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044A9E0-0148-ED0A-0962-EDB5D2E6173C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1E756-6860-1778-6088-01A7BD17F742}"/>
              </a:ext>
            </a:extLst>
          </p:cNvPr>
          <p:cNvSpPr txBox="1"/>
          <p:nvPr/>
        </p:nvSpPr>
        <p:spPr>
          <a:xfrm>
            <a:off x="1056464" y="2607692"/>
            <a:ext cx="15783736" cy="57496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최종적으로 학습에 사용할 데이터셋은 다음과 같다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095B2-9DBD-B400-3A11-23D3012EAD45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최종 데이터셋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0A3EA15-6B89-CCEA-754B-CDB2A6BB0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54076"/>
              </p:ext>
            </p:extLst>
          </p:nvPr>
        </p:nvGraphicFramePr>
        <p:xfrm>
          <a:off x="9489833" y="2621211"/>
          <a:ext cx="7709748" cy="706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508">
                  <a:extLst>
                    <a:ext uri="{9D8B030D-6E8A-4147-A177-3AD203B41FA5}">
                      <a16:colId xmlns:a16="http://schemas.microsoft.com/office/drawing/2014/main" val="4154307898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4092556573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2148857772"/>
                    </a:ext>
                  </a:extLst>
                </a:gridCol>
              </a:tblGrid>
              <a:tr h="504672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변수 명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변수 설명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47372"/>
                  </a:ext>
                </a:extLst>
              </a:tr>
              <a:tr h="504672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시계열 독립변수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13699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branch_id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지사명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75602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상대 습도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77445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ta_chi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체감 온도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18333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month_sin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sin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816823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month_cos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cos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43634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is_holiday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휴일 여부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60359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hour_sin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sin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590063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hour_cos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68202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day_sin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sin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547057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day_cos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 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주기성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83734"/>
                  </a:ext>
                </a:extLst>
              </a:tr>
              <a:tr h="504672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heat_demand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과거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)</a:t>
                      </a:r>
                      <a:endParaRPr lang="en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9525" marR="9525" marT="9525" marB="0" anchor="ctr" anchorCtr="1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열수요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과거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9525" marR="9525" marT="9525" marB="0" anchor="ctr" anchorCtr="1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4028"/>
                  </a:ext>
                </a:extLst>
              </a:tr>
              <a:tr h="504672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Y 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종속변수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heat_demand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미래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열수요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미래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91637"/>
                  </a:ext>
                </a:extLst>
              </a:tr>
            </a:tbl>
          </a:graphicData>
        </a:graphic>
      </p:graphicFrame>
      <p:sp>
        <p:nvSpPr>
          <p:cNvPr id="7" name="갈매기형 수장[C] 6">
            <a:extLst>
              <a:ext uri="{FF2B5EF4-FFF2-40B4-BE49-F238E27FC236}">
                <a16:creationId xmlns:a16="http://schemas.microsoft.com/office/drawing/2014/main" id="{FBA07545-A14E-2525-56C6-C9D38132D4A4}"/>
              </a:ext>
            </a:extLst>
          </p:cNvPr>
          <p:cNvSpPr/>
          <p:nvPr/>
        </p:nvSpPr>
        <p:spPr>
          <a:xfrm>
            <a:off x="8198044" y="6022968"/>
            <a:ext cx="381000" cy="839598"/>
          </a:xfrm>
          <a:prstGeom prst="chevron">
            <a:avLst/>
          </a:prstGeom>
          <a:solidFill>
            <a:srgbClr val="213D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 descr="텍스트, 폰트, 스크린샷, 흑백이(가) 표시된 사진&#10;&#10;자동 생성된 설명">
            <a:extLst>
              <a:ext uri="{FF2B5EF4-FFF2-40B4-BE49-F238E27FC236}">
                <a16:creationId xmlns:a16="http://schemas.microsoft.com/office/drawing/2014/main" id="{DB632990-2F0C-CC43-A56E-2841C023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83" y="3695699"/>
            <a:ext cx="5920285" cy="552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AE0E-692E-3618-DD00-E74DE0F4D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5F5998-4934-246B-2D4F-F65927928E3E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활용 데이터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6ACA9-10A0-3486-CF71-D4DF694F5C2B}"/>
              </a:ext>
            </a:extLst>
          </p:cNvPr>
          <p:cNvSpPr txBox="1"/>
          <p:nvPr/>
        </p:nvSpPr>
        <p:spPr>
          <a:xfrm>
            <a:off x="850899" y="730569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02.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소개 및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6C04A-7868-1246-92F0-4B77ED9FA83D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8268020-7BE5-E874-D73C-4D4F43783BF7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593545F-97A2-3D3A-A4A8-DA8890345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58492"/>
              </p:ext>
            </p:extLst>
          </p:nvPr>
        </p:nvGraphicFramePr>
        <p:xfrm>
          <a:off x="1981200" y="4394033"/>
          <a:ext cx="14325600" cy="5380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120">
                  <a:extLst>
                    <a:ext uri="{9D8B030D-6E8A-4147-A177-3AD203B41FA5}">
                      <a16:colId xmlns:a16="http://schemas.microsoft.com/office/drawing/2014/main" val="4154307898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4092556573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2148857772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49242003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011920602"/>
                    </a:ext>
                  </a:extLst>
                </a:gridCol>
              </a:tblGrid>
              <a:tr h="443944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변수 명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변수 설명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내용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solidFill>
                      <a:srgbClr val="213D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47372"/>
                  </a:ext>
                </a:extLst>
              </a:tr>
              <a:tr h="44394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독립변수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날짜 및 시각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00~23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13699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branch_ID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지사명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비식별화 처리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A~S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위치 정보 제공 불가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75602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ta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기온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정시 기온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°C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77445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wd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풍향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정시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분 평균 풍향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degree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18333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ws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풍속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정시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분 평균 풍속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m/s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43634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rn_day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일강수량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해당 시각까지의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일강수량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860359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rn_hr1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 강수량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 강수량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590063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hm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상대 습도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정시 상대 습도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68202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si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일사량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ASOS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일사량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MJ/m²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547057"/>
                  </a:ext>
                </a:extLst>
              </a:tr>
              <a:tr h="443944">
                <a:tc vMerge="1">
                  <a:txBody>
                    <a:bodyPr/>
                    <a:lstStyle/>
                    <a:p>
                      <a:pPr algn="ctr" fontAlgn="ctr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ta_chi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체감온도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500m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격자분석 자료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°C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83734"/>
                  </a:ext>
                </a:extLst>
              </a:tr>
              <a:tr h="443944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Y 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종속변수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heat_demand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열수요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시간당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지사별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열공급량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Gcal</a:t>
                      </a:r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/h</a:t>
                      </a:r>
                    </a:p>
                  </a:txBody>
                  <a:tcPr marL="9525" marR="9525" marT="9525" marB="0" anchor="ctr">
                    <a:solidFill>
                      <a:srgbClr val="ED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916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AB7159-ED69-E872-036A-A6444FF1EDE0}"/>
              </a:ext>
            </a:extLst>
          </p:cNvPr>
          <p:cNvSpPr txBox="1"/>
          <p:nvPr/>
        </p:nvSpPr>
        <p:spPr>
          <a:xfrm>
            <a:off x="1056464" y="2607692"/>
            <a:ext cx="15925800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활용 데이터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기간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2021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~2023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년으로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train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데이터 제공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/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열수요 열이 비워진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2024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 테스트 데이터 제공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지사별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 단위 데이터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549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C7F43-F47E-6647-D1CF-E179EE92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957C7-D16C-133E-9B0C-2A66D82C9C1D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50D21B-4AAB-7227-3F9D-86402C0B87BB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A3151FE-9FFC-4927-7FBB-34E6E9F0BC3D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53FDD-2CAE-D905-8454-75E4F9F9465E}"/>
              </a:ext>
            </a:extLst>
          </p:cNvPr>
          <p:cNvSpPr txBox="1"/>
          <p:nvPr/>
        </p:nvSpPr>
        <p:spPr>
          <a:xfrm>
            <a:off x="1056464" y="2607692"/>
            <a:ext cx="15783736" cy="500694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학습 모델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LSTM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데이터셋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앞서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전처리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완료한 데이터셋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LSTM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모델에 학습 가능한 시계열 데이터셋 구성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중요한 점은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열수요 데이터가 ‘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지사 단위로 독립적인 시계열 흐름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’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가지고 있다는 점이다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만약 지사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A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와 지사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B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의 데이터를 단순히 이어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붙인다면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A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지사와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B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지사 데이터의 경계는 시간순서로 이어져 있지 않으므로 모델이 잘못된 시계열 패턴을 학습할 가능성이 생긴다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이를 방지하기 위해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먼저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지사별로 데이터를 분리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한 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각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지사 단위로 시계열 데이터를 생성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하고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이후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전체 학습 데이터로 통합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concat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FB791-64D2-F33B-73A2-1EDB018A07B8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학습 데이터셋 구성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2620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924B-E336-3A64-3E37-9414B90B1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859305-8FAA-9C03-E01B-005385A7E967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30E71B-81D6-4088-2E05-E65C988E50BC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3FBD7AE-FF12-4736-D05C-D2E6D64E50AC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72607-08AA-7C54-466A-1169F738A8CA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학습 데이터셋 구성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3754FE1-D633-8E5D-8B97-D09F8118B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9" y="3305014"/>
            <a:ext cx="7341148" cy="4813300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88EB735-0429-648F-281A-E62B2CB59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553" y="3273021"/>
            <a:ext cx="9063412" cy="48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35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3933-89B4-6CA6-E9E3-7A2B5F10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DE2F64-2F97-2E49-5FB9-11B8B13D1B5F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C40409-B0A2-6BD3-40CA-6BDC56A4AF3C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FECA775-69EA-0B03-E3BA-B280BCD8D908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BF354-95A4-79CC-C54A-967C0CA4DFBF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학습 데이터셋 구성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4" name="그림 3" descr="텍스트, 라인, 그래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7ABE0FD-3DD8-C430-84DF-C55BF99CE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90" y="2916728"/>
            <a:ext cx="8839200" cy="6885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11472-BAEB-7DB7-FEB9-27DBED57E7DA}"/>
              </a:ext>
            </a:extLst>
          </p:cNvPr>
          <p:cNvSpPr txBox="1"/>
          <p:nvPr/>
        </p:nvSpPr>
        <p:spPr>
          <a:xfrm>
            <a:off x="1228910" y="3101920"/>
            <a:ext cx="5868228" cy="611494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 시계열 데이터는 전 구간에서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상관계수가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0.95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이상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으로 매우 높은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자기상관성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보이며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약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24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 간격으로 주기적인 패턴이 반복됨을 보여준다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이는 과거 값이 미래 예측에 강한 영향을 미치고 하루 단위의 주기성이 뚜렷함을 의미하며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24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시간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(1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일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)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또는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48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시간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(2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일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)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정도의 시계열 길이를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입력값으로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사용할 경우 높은 예측 정확도를 기대할 수 있을 것 같다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6730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5BF25-6268-97EA-6191-829A1BA79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5FDCC8-C9B0-526E-90E0-4D7CA4213240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11F150-992A-933B-6DC4-CD36D53AA0C6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29A1179-CE82-F277-4601-3DA917BD14B1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694B36-BE80-B442-A3BC-09431CA6E9E8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학습 데이터셋 구성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5B2051F-B605-2798-793B-8138F9821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9" y="3305014"/>
            <a:ext cx="7341148" cy="4813300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828508-FC2F-B636-580B-1CEB04A67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553" y="3273021"/>
            <a:ext cx="9063412" cy="48769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B8691D8-324C-9AF8-5703-F7BD55C742EA}"/>
              </a:ext>
            </a:extLst>
          </p:cNvPr>
          <p:cNvSpPr/>
          <p:nvPr/>
        </p:nvSpPr>
        <p:spPr>
          <a:xfrm>
            <a:off x="15773400" y="5372100"/>
            <a:ext cx="1663701" cy="4557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6019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1FFED-1221-6EC3-148A-F49CF38A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058162-344E-1504-1019-CC538086178E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68972E-5F83-3C4B-6981-E74A9CC42D85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09A5B86-3359-3CFC-FD58-74F33DCAFE49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672DA-6D5B-9844-F4A6-E3F5A1B28376}"/>
              </a:ext>
            </a:extLst>
          </p:cNvPr>
          <p:cNvSpPr txBox="1"/>
          <p:nvPr/>
        </p:nvSpPr>
        <p:spPr>
          <a:xfrm>
            <a:off x="1056464" y="2607692"/>
            <a:ext cx="15783736" cy="611494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시계열 데이터를 생성한 뒤 분할하면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train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과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test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데이터간 중복 발생 문제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데이터 누수 문제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→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겹치는 구간은 테스트 성능 과대평가 문제 발생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모델이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과거값을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보고 미래를 예측하는 방식이고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모델의 일반화 성능을 정확히 평가하기 위해 </a:t>
            </a:r>
            <a:br>
              <a:rPr lang="ko-KR" altLang="en-US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다음과 같이 분할하였다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2023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 전체를 테스트셋으로 설정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2021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2022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 데이터셋은 학습 데이터셋으로 설정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ko-KR" altLang="en-US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대회에서 제공된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2024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 검증 데이터셋은 정답인 열수요 값이 비워진 상태로 제공되기 때문에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해당 데이터를 활용해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LSTM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모델의 예측 정확도를 직접적으로 평가할 수는 없다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따라서 모델의 성능을 신뢰성 있게 검증하기 위해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2021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년과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2022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 데이터를 학습용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train set)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으로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2023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 데이터를 테스트용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test set)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으로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구분하여 사용한다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55189-B6DF-BBB2-ABD1-5F05519C30A9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train, test 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분할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8908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F78F9-6FB1-174F-C08F-207643357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0FB1E8-E1B6-02E1-3D88-E3F7C7EAD5BA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6DD2D2-D8FA-A1B9-BB65-BF6B426EE98C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46CFAED-C698-39CD-BCCF-8FD9181ED669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86BF9-BF3A-8B6C-5B27-BEF7431FFE71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train, test 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분할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25EEBD8-0A56-8345-E063-236F33A66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1" y="4575336"/>
            <a:ext cx="6579894" cy="34215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A06765-4B03-BA6A-989B-716400571A80}"/>
              </a:ext>
            </a:extLst>
          </p:cNvPr>
          <p:cNvSpPr txBox="1"/>
          <p:nvPr/>
        </p:nvSpPr>
        <p:spPr>
          <a:xfrm>
            <a:off x="9353991" y="3260224"/>
            <a:ext cx="338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rgbClr val="213D68"/>
                </a:solidFill>
              </a:rPr>
              <a:t>각각의 데이터셋 생성</a:t>
            </a:r>
          </a:p>
        </p:txBody>
      </p:sp>
      <p:sp>
        <p:nvSpPr>
          <p:cNvPr id="16" name="갈매기형 수장[C] 15">
            <a:extLst>
              <a:ext uri="{FF2B5EF4-FFF2-40B4-BE49-F238E27FC236}">
                <a16:creationId xmlns:a16="http://schemas.microsoft.com/office/drawing/2014/main" id="{78FEDA37-576E-DA74-11BF-4961A87D6826}"/>
              </a:ext>
            </a:extLst>
          </p:cNvPr>
          <p:cNvSpPr/>
          <p:nvPr/>
        </p:nvSpPr>
        <p:spPr>
          <a:xfrm>
            <a:off x="8266169" y="5554313"/>
            <a:ext cx="381000" cy="839598"/>
          </a:xfrm>
          <a:prstGeom prst="chevron">
            <a:avLst/>
          </a:prstGeom>
          <a:solidFill>
            <a:srgbClr val="213D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D64F-B9DA-89FC-0791-91EAA1E41875}"/>
              </a:ext>
            </a:extLst>
          </p:cNvPr>
          <p:cNvSpPr txBox="1"/>
          <p:nvPr/>
        </p:nvSpPr>
        <p:spPr>
          <a:xfrm>
            <a:off x="1078095" y="3830320"/>
            <a:ext cx="6562950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2021,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2022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은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df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2023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df_2023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으로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분할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7" name="그림 6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9009D8-D29E-5785-AD37-2B6A07456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918" y="3945050"/>
            <a:ext cx="7772400" cy="1566873"/>
          </a:xfrm>
          <a:prstGeom prst="rect">
            <a:avLst/>
          </a:prstGeom>
        </p:spPr>
      </p:pic>
      <p:pic>
        <p:nvPicPr>
          <p:cNvPr id="11" name="그림 10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300315-008B-FB51-D72F-3D447EB9F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918" y="5759605"/>
            <a:ext cx="7772400" cy="25283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DB943F-4F01-70A5-8011-A2E381098CBD}"/>
              </a:ext>
            </a:extLst>
          </p:cNvPr>
          <p:cNvSpPr txBox="1"/>
          <p:nvPr/>
        </p:nvSpPr>
        <p:spPr>
          <a:xfrm>
            <a:off x="9670815" y="8475787"/>
            <a:ext cx="7130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rgbClr val="213D68"/>
                </a:solidFill>
              </a:rPr>
              <a:t>나중에 수행할 </a:t>
            </a:r>
            <a:r>
              <a:rPr kumimoji="1" lang="en-US" altLang="ko-KR" sz="2400" dirty="0" err="1">
                <a:solidFill>
                  <a:srgbClr val="213D68"/>
                </a:solidFill>
              </a:rPr>
              <a:t>branch_id</a:t>
            </a:r>
            <a:r>
              <a:rPr kumimoji="1" lang="en-US" altLang="ko-KR" sz="2400" dirty="0">
                <a:solidFill>
                  <a:srgbClr val="213D68"/>
                </a:solidFill>
              </a:rPr>
              <a:t> </a:t>
            </a:r>
            <a:r>
              <a:rPr kumimoji="1" lang="ko-KR" altLang="en-US" sz="2400" dirty="0" err="1">
                <a:solidFill>
                  <a:srgbClr val="213D68"/>
                </a:solidFill>
              </a:rPr>
              <a:t>임베딩을</a:t>
            </a:r>
            <a:r>
              <a:rPr kumimoji="1" lang="ko-KR" altLang="en-US" sz="2400" dirty="0">
                <a:solidFill>
                  <a:srgbClr val="213D68"/>
                </a:solidFill>
              </a:rPr>
              <a:t> 위해 모델 학습 </a:t>
            </a:r>
            <a:br>
              <a:rPr kumimoji="1" lang="en-US" altLang="ko-KR" sz="2400" dirty="0">
                <a:solidFill>
                  <a:srgbClr val="213D68"/>
                </a:solidFill>
              </a:rPr>
            </a:br>
            <a:r>
              <a:rPr kumimoji="1" lang="ko-KR" altLang="en-US" sz="2400" dirty="0">
                <a:solidFill>
                  <a:srgbClr val="213D68"/>
                </a:solidFill>
              </a:rPr>
              <a:t>데이터와 따로 관리한다</a:t>
            </a:r>
            <a:r>
              <a:rPr kumimoji="1" lang="en-US" altLang="ko-KR" sz="2400" dirty="0">
                <a:solidFill>
                  <a:srgbClr val="213D68"/>
                </a:solidFill>
              </a:rPr>
              <a:t>.</a:t>
            </a:r>
            <a:endParaRPr kumimoji="1" lang="ko-KR" altLang="en-US" sz="2400" dirty="0">
              <a:solidFill>
                <a:srgbClr val="213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7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59B2-C00F-F74A-8353-C2D7ED50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C3FC3B-C79A-4944-0F49-6427656E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56" y="2959479"/>
            <a:ext cx="10431480" cy="631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80DCA-06F3-18EA-29A5-3DA1440F1C61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F0AEB-C6B9-9929-406E-3CBD91F7AEF6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5F6D5-819A-C5DD-F78A-249211B7F05C}"/>
              </a:ext>
            </a:extLst>
          </p:cNvPr>
          <p:cNvSpPr txBox="1"/>
          <p:nvPr/>
        </p:nvSpPr>
        <p:spPr>
          <a:xfrm>
            <a:off x="1018364" y="3314700"/>
            <a:ext cx="5868228" cy="445295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입력으로는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(batch,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time_steps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features)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의 형태로 들어간다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기본적인 모델 형태는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lstm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레이어 두개와 출력 레이어 하나로 구성되어 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옵티마이저는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Adam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사용하였다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C9A8D-F1DB-E836-6C6C-0A2B433E9303}"/>
              </a:ext>
            </a:extLst>
          </p:cNvPr>
          <p:cNvSpPr/>
          <p:nvPr/>
        </p:nvSpPr>
        <p:spPr>
          <a:xfrm>
            <a:off x="6911382" y="4152900"/>
            <a:ext cx="10333463" cy="6843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39D220-B499-EC35-5532-5ABDB05B1E6D}"/>
              </a:ext>
            </a:extLst>
          </p:cNvPr>
          <p:cNvSpPr/>
          <p:nvPr/>
        </p:nvSpPr>
        <p:spPr>
          <a:xfrm>
            <a:off x="6921214" y="6743700"/>
            <a:ext cx="10333463" cy="2133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3714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476A1-9579-38A7-72B6-498E2118A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FA566E-DE5C-C0D9-7272-115566F0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56" y="2959479"/>
            <a:ext cx="10431480" cy="631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20F44D-F77F-336F-E294-57F40C200DA6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A8D2D-26A7-73AF-317F-D61A43B5BA55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Embedding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09363-769E-650D-8A67-99E0F2070E22}"/>
              </a:ext>
            </a:extLst>
          </p:cNvPr>
          <p:cNvSpPr txBox="1"/>
          <p:nvPr/>
        </p:nvSpPr>
        <p:spPr>
          <a:xfrm>
            <a:off x="1035570" y="2959479"/>
            <a:ext cx="5868228" cy="649613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지사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(</a:t>
            </a:r>
            <a:r>
              <a:rPr lang="en" altLang="ko-KR" sz="2000" dirty="0" err="1">
                <a:solidFill>
                  <a:srgbClr val="213D68"/>
                </a:solidFill>
                <a:latin typeface="+mn-ea"/>
              </a:rPr>
              <a:t>branch_id</a:t>
            </a:r>
            <a:r>
              <a:rPr lang="en" altLang="ko-KR" sz="2000" dirty="0">
                <a:solidFill>
                  <a:srgbClr val="213D68"/>
                </a:solidFill>
                <a:latin typeface="+mn-ea"/>
              </a:rPr>
              <a:t>) 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변수는 원래 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19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개의 범주로 구성되어 있지만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000" dirty="0" err="1">
                <a:solidFill>
                  <a:srgbClr val="213D68"/>
                </a:solidFill>
                <a:latin typeface="+mn-ea"/>
              </a:rPr>
              <a:t>임베딩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 레이어를 통해 이를 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4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차원의 </a:t>
            </a:r>
            <a:r>
              <a:rPr lang="ko-KR" altLang="en-US" sz="2000" dirty="0" err="1">
                <a:solidFill>
                  <a:srgbClr val="213D68"/>
                </a:solidFill>
                <a:latin typeface="+mn-ea"/>
              </a:rPr>
              <a:t>저차원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 벡터 공간으로 효과적으로 표현한다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sz="2000" b="1" dirty="0" err="1">
                <a:solidFill>
                  <a:srgbClr val="213D68"/>
                </a:solidFill>
                <a:latin typeface="+mn-ea"/>
              </a:rPr>
              <a:t>input_dim</a:t>
            </a:r>
            <a:r>
              <a:rPr lang="ko-KR" altLang="en-US" sz="2000" b="1" dirty="0">
                <a:solidFill>
                  <a:srgbClr val="213D68"/>
                </a:solidFill>
                <a:latin typeface="+mn-ea"/>
              </a:rPr>
              <a:t>에는 지사의 고유 개수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즉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범주의 개수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0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en" altLang="ko-KR" sz="2000" b="1" dirty="0" err="1">
                <a:solidFill>
                  <a:srgbClr val="213D68"/>
                </a:solidFill>
                <a:latin typeface="+mn-ea"/>
              </a:rPr>
              <a:t>output_dim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에는 각 지사를 표현할 </a:t>
            </a:r>
            <a:r>
              <a:rPr lang="ko-KR" altLang="en-US" sz="2000" b="1" dirty="0" err="1">
                <a:solidFill>
                  <a:srgbClr val="213D68"/>
                </a:solidFill>
                <a:latin typeface="+mn-ea"/>
              </a:rPr>
              <a:t>임베딩</a:t>
            </a:r>
            <a:r>
              <a:rPr lang="ko-KR" altLang="en-US" sz="2000" b="1" dirty="0">
                <a:solidFill>
                  <a:srgbClr val="213D68"/>
                </a:solidFill>
                <a:latin typeface="+mn-ea"/>
              </a:rPr>
              <a:t> 벡터의 차원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을 지정한다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sz="2000" dirty="0">
                <a:solidFill>
                  <a:srgbClr val="213D68"/>
                </a:solidFill>
                <a:latin typeface="+mn-ea"/>
              </a:rPr>
              <a:t>Embedding 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레이어를 통과하면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초기에는 </a:t>
            </a:r>
            <a:br>
              <a:rPr lang="en-US" altLang="ko-KR" sz="2000" dirty="0">
                <a:solidFill>
                  <a:srgbClr val="213D68"/>
                </a:solidFill>
                <a:latin typeface="+mn-ea"/>
              </a:rPr>
            </a:b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-</a:t>
            </a:r>
            <a:r>
              <a:rPr lang="en-US" altLang="ko-KR" sz="2000" b="1" dirty="0">
                <a:solidFill>
                  <a:srgbClr val="213D68"/>
                </a:solidFill>
                <a:latin typeface="+mn-ea"/>
              </a:rPr>
              <a:t>0.05</a:t>
            </a:r>
            <a:r>
              <a:rPr lang="ko-KR" altLang="en-US" sz="2000" b="1" dirty="0">
                <a:solidFill>
                  <a:srgbClr val="213D68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rgbClr val="213D68"/>
                </a:solidFill>
                <a:latin typeface="+mn-ea"/>
              </a:rPr>
              <a:t>0.05 </a:t>
            </a:r>
            <a:r>
              <a:rPr lang="ko-KR" altLang="en-US" sz="2000" b="1" dirty="0">
                <a:solidFill>
                  <a:srgbClr val="213D68"/>
                </a:solidFill>
                <a:latin typeface="+mn-ea"/>
              </a:rPr>
              <a:t>사이의 값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으로 무작위로 초기화된 벡터가 출력되며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이 벡터는 모델 학습 과정에서 </a:t>
            </a:r>
            <a:r>
              <a:rPr lang="ko-KR" altLang="en-US" sz="2000" b="1" dirty="0">
                <a:solidFill>
                  <a:srgbClr val="213D68"/>
                </a:solidFill>
                <a:latin typeface="+mn-ea"/>
              </a:rPr>
              <a:t>지사의 특성을 잘 반영하도록 조정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된다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즉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en" altLang="ko-KR" sz="2000" b="1" dirty="0">
                <a:solidFill>
                  <a:srgbClr val="213D68"/>
                </a:solidFill>
                <a:latin typeface="+mn-ea"/>
              </a:rPr>
              <a:t>Embedding </a:t>
            </a:r>
            <a:r>
              <a:rPr lang="ko-KR" altLang="en-US" sz="2000" b="1" dirty="0">
                <a:solidFill>
                  <a:srgbClr val="213D68"/>
                </a:solidFill>
                <a:latin typeface="+mn-ea"/>
              </a:rPr>
              <a:t>레이어</a:t>
            </a:r>
            <a:r>
              <a:rPr lang="ko-KR" altLang="en-US" sz="2000" dirty="0">
                <a:solidFill>
                  <a:srgbClr val="213D68"/>
                </a:solidFill>
                <a:latin typeface="+mn-ea"/>
              </a:rPr>
              <a:t>는 각 지사의 특성을 벡터로 표현하기위해 학습이 수행된다</a:t>
            </a:r>
            <a:r>
              <a:rPr lang="en-US" altLang="ko-KR" sz="20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586162-5B8C-FAE4-59D4-2DC6824731B6}"/>
              </a:ext>
            </a:extLst>
          </p:cNvPr>
          <p:cNvSpPr/>
          <p:nvPr/>
        </p:nvSpPr>
        <p:spPr>
          <a:xfrm>
            <a:off x="6936173" y="4762500"/>
            <a:ext cx="10333463" cy="1828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3033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108E1-674A-6C52-89D3-38B101A74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EB0B0-850F-F602-857E-39CFC63B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56" y="2959479"/>
            <a:ext cx="10431480" cy="631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0D3DB-096A-0F3C-9258-7CBDB365F16B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98FD7-0DFE-4D91-2664-7EE9326BE4F3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Embedding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EA99C-FE16-0EF1-9583-04E3E96A7E87}"/>
              </a:ext>
            </a:extLst>
          </p:cNvPr>
          <p:cNvSpPr txBox="1"/>
          <p:nvPr/>
        </p:nvSpPr>
        <p:spPr>
          <a:xfrm>
            <a:off x="1018364" y="3314700"/>
            <a:ext cx="5868228" cy="500694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예를 들어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branch_id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=1 ,2 ,3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인 경우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각각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[0.0234,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-0.036567,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-0.012356],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[0.0023,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-0.045807,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-0.00045],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[0.0234,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-0.036567,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-0.00356]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형태로 변환되고 이는 모델 학습을 통해 각 지사를 잘 표현할 값으로 계속 조정된다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12D1A6-05FC-8605-ECFA-1C1355BC9284}"/>
              </a:ext>
            </a:extLst>
          </p:cNvPr>
          <p:cNvSpPr/>
          <p:nvPr/>
        </p:nvSpPr>
        <p:spPr>
          <a:xfrm>
            <a:off x="6936173" y="4762500"/>
            <a:ext cx="10333463" cy="1828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850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CB11-6124-6AA9-D858-11D5DA44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A2CC8F-C627-8B30-7352-4E56CDF0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56" y="2959479"/>
            <a:ext cx="10431480" cy="631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9A1D8-8B4C-7BE8-6BC5-E51B8E8AE767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BBE29-6C06-C776-82CA-8554DA534ADA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Embedding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8FAD3-F162-AE26-E28E-B19989F74609}"/>
              </a:ext>
            </a:extLst>
          </p:cNvPr>
          <p:cNvSpPr txBox="1"/>
          <p:nvPr/>
        </p:nvSpPr>
        <p:spPr>
          <a:xfrm>
            <a:off x="1035570" y="2959479"/>
            <a:ext cx="5868228" cy="556094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정리하면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Embedding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레이어의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입력은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(batch,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time_steps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형태로 입력되고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출력은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(batch,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time_steps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, 4)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로 출력된다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모델 입력으로는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[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x_train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,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branch_id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]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형태로 입력되지만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LSTM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레이어 입력은 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학습데이터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+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branch_id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b="1" dirty="0" err="1">
                <a:solidFill>
                  <a:srgbClr val="213D68"/>
                </a:solidFill>
                <a:latin typeface="+mn-ea"/>
              </a:rPr>
              <a:t>임베딩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벡터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) = (batch, timesteps, feature + 4)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형태로 입력된다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AB10E7-0F05-4602-614E-C9845FB464B0}"/>
              </a:ext>
            </a:extLst>
          </p:cNvPr>
          <p:cNvSpPr/>
          <p:nvPr/>
        </p:nvSpPr>
        <p:spPr>
          <a:xfrm>
            <a:off x="6936173" y="4762500"/>
            <a:ext cx="10333463" cy="1828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486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C121B-9B5E-C43C-9F15-82256FA40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A85946-32D1-5A76-CB38-07109F4F647E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기초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전처리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결측치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처리 및 형식 정제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7287-6549-3B54-9BBC-DDA1BAD84047}"/>
              </a:ext>
            </a:extLst>
          </p:cNvPr>
          <p:cNvSpPr txBox="1"/>
          <p:nvPr/>
        </p:nvSpPr>
        <p:spPr>
          <a:xfrm>
            <a:off x="850899" y="730569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02.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소개 및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4B65CE-1917-B7E0-6F78-DE44B00195DA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FD0FDD1-C4EF-F7CA-C289-ECB4169F78AC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48452-8A7D-5C2A-ECB0-2623ED273FEC}"/>
              </a:ext>
            </a:extLst>
          </p:cNvPr>
          <p:cNvSpPr txBox="1"/>
          <p:nvPr/>
        </p:nvSpPr>
        <p:spPr>
          <a:xfrm>
            <a:off x="1056464" y="2607692"/>
            <a:ext cx="15925800" cy="279095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활용 데이터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기상 관측 장비의 오류나 고장 등의 이유로 관측이 진행되지 않은 경우 결측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미관측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으로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-99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로 표기 되어있다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날짜와 시간이 합쳐져서 표기 되어있다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6" name="그림 5" descr="텍스트, 스크린샷, 번호, 영수증이(가) 표시된 사진&#10;&#10;자동 생성된 설명">
            <a:extLst>
              <a:ext uri="{FF2B5EF4-FFF2-40B4-BE49-F238E27FC236}">
                <a16:creationId xmlns:a16="http://schemas.microsoft.com/office/drawing/2014/main" id="{5A6131D5-8CE5-B505-BF6E-5CD93CFC9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/>
          <a:stretch/>
        </p:blipFill>
        <p:spPr>
          <a:xfrm>
            <a:off x="1181100" y="4914900"/>
            <a:ext cx="15925800" cy="473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43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D7335-4CC5-A81A-F3D9-6DAB24940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6628F3-BBF0-3D31-C495-72E7CCDFBFEE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45153-8028-33B6-09C8-4AE55ADCF877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Embedding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AC9AC94-F0AD-DFB4-B8AA-C9B6C93AFCB5}"/>
              </a:ext>
            </a:extLst>
          </p:cNvPr>
          <p:cNvSpPr/>
          <p:nvPr/>
        </p:nvSpPr>
        <p:spPr>
          <a:xfrm>
            <a:off x="5332917" y="6916651"/>
            <a:ext cx="3352800" cy="1066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b="1" dirty="0">
                <a:solidFill>
                  <a:schemeClr val="tx1"/>
                </a:solidFill>
              </a:rPr>
              <a:t>Embedding Layer</a:t>
            </a:r>
            <a:endParaRPr kumimoji="1"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D55AAA4-6F27-A836-2121-4EA655E4226D}"/>
              </a:ext>
            </a:extLst>
          </p:cNvPr>
          <p:cNvSpPr/>
          <p:nvPr/>
        </p:nvSpPr>
        <p:spPr>
          <a:xfrm>
            <a:off x="6705600" y="3206930"/>
            <a:ext cx="4339097" cy="1066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solidFill>
                  <a:schemeClr val="tx1"/>
                </a:solidFill>
              </a:rPr>
              <a:t>LSTM Layer</a:t>
            </a:r>
            <a:endParaRPr kumimoji="1" lang="ko-KR" altLang="en-US" sz="48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D3E17-A2AC-36FB-3D12-8E9EA3A39D42}"/>
              </a:ext>
            </a:extLst>
          </p:cNvPr>
          <p:cNvSpPr txBox="1"/>
          <p:nvPr/>
        </p:nvSpPr>
        <p:spPr>
          <a:xfrm>
            <a:off x="5699638" y="5000145"/>
            <a:ext cx="2652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(Batch, timesteps, 4)</a:t>
            </a:r>
            <a:endParaRPr kumimoji="1" lang="ko-KR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408F63-D724-06BD-BF04-EE285D1ED0E7}"/>
              </a:ext>
            </a:extLst>
          </p:cNvPr>
          <p:cNvSpPr txBox="1"/>
          <p:nvPr/>
        </p:nvSpPr>
        <p:spPr>
          <a:xfrm>
            <a:off x="8725515" y="4907810"/>
            <a:ext cx="37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/>
              <a:t>+</a:t>
            </a:r>
            <a:endParaRPr kumimoji="1" lang="ko-KR" altLang="en-US" sz="3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8CE6E-0948-8812-5DC5-341129B790CE}"/>
              </a:ext>
            </a:extLst>
          </p:cNvPr>
          <p:cNvSpPr txBox="1"/>
          <p:nvPr/>
        </p:nvSpPr>
        <p:spPr>
          <a:xfrm>
            <a:off x="9380591" y="5000145"/>
            <a:ext cx="5097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Input : (Batch, timesteps, features)</a:t>
            </a:r>
            <a:endParaRPr kumimoji="1" lang="ko-KR" altLang="en-US" sz="2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637789-C09B-6A00-AA5A-2BE26A9EBDE4}"/>
              </a:ext>
            </a:extLst>
          </p:cNvPr>
          <p:cNvCxnSpPr>
            <a:cxnSpLocks/>
          </p:cNvCxnSpPr>
          <p:nvPr/>
        </p:nvCxnSpPr>
        <p:spPr>
          <a:xfrm flipV="1">
            <a:off x="8834898" y="4457700"/>
            <a:ext cx="0" cy="498950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1205DEC-5F88-7E6D-AEA7-1C55D3E5F020}"/>
              </a:ext>
            </a:extLst>
          </p:cNvPr>
          <p:cNvCxnSpPr>
            <a:cxnSpLocks/>
          </p:cNvCxnSpPr>
          <p:nvPr/>
        </p:nvCxnSpPr>
        <p:spPr>
          <a:xfrm flipV="1">
            <a:off x="6996412" y="8135636"/>
            <a:ext cx="0" cy="498950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8DF00F6-8333-703D-2277-0FE814E2EAC7}"/>
              </a:ext>
            </a:extLst>
          </p:cNvPr>
          <p:cNvSpPr txBox="1"/>
          <p:nvPr/>
        </p:nvSpPr>
        <p:spPr>
          <a:xfrm>
            <a:off x="5075126" y="8786771"/>
            <a:ext cx="3991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/>
              <a:t>Branch_id</a:t>
            </a:r>
            <a:r>
              <a:rPr kumimoji="1" lang="en-US" altLang="ko-KR" sz="2400" dirty="0"/>
              <a:t>  : (Batch, timesteps)</a:t>
            </a:r>
            <a:endParaRPr kumimoji="1" lang="ko-KR" altLang="en-US" sz="24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8899BF6-0265-E99E-01D1-3866CA1EA56C}"/>
              </a:ext>
            </a:extLst>
          </p:cNvPr>
          <p:cNvCxnSpPr>
            <a:cxnSpLocks/>
          </p:cNvCxnSpPr>
          <p:nvPr/>
        </p:nvCxnSpPr>
        <p:spPr>
          <a:xfrm flipV="1">
            <a:off x="6996412" y="5554141"/>
            <a:ext cx="0" cy="12030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66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1EE8-5950-AFF9-41C2-350EC2E7C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6F00F-5F2A-126F-AE39-E55FE10BE57E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4D13C3-7319-2D8C-3E31-83EED6057A88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D071492-CC3F-7FFE-C4DA-690C15931C54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0E6C4-4725-81AF-4122-CAB50D709EA2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Model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F68236-4879-3A40-370E-06723EA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878" y="2512889"/>
            <a:ext cx="10840244" cy="722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5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715B-8A95-31E2-E9E4-3EAB841EC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8EE40F-4843-2B5B-7B0C-26EEA82ED560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FF3C22-3731-AFD0-8C6C-5B6D7FFE1FA5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0645EC0-8B6E-71A9-0DA4-641317913FC1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3FECE-D7CD-A4FB-631D-06FE35E78ABF}"/>
              </a:ext>
            </a:extLst>
          </p:cNvPr>
          <p:cNvSpPr txBox="1"/>
          <p:nvPr/>
        </p:nvSpPr>
        <p:spPr>
          <a:xfrm>
            <a:off x="1056464" y="2607692"/>
            <a:ext cx="15783736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x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에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입력될 데이터가 두개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입력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[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x_train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,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branch_id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 ]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가 존재 하는데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GridSearchCV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에는 두개의 입력을 지원하지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않아 사용이 불가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하다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대안으로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LSTM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셀 사이즈까지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하이퍼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파라미터 튜닝이 가능한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optuna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라이브러리 사용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6D845-07E7-601B-C81A-1EF9612029DF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–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 err="1">
                <a:solidFill>
                  <a:srgbClr val="213D68"/>
                </a:solidFill>
                <a:latin typeface="+mn-ea"/>
              </a:rPr>
              <a:t>HyperParameter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 Tuning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5BB598-0536-077E-566C-76D254DD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554" y="4000500"/>
            <a:ext cx="10077555" cy="57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44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B68A8-8224-1B42-E12A-4D0C5F0EB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062F74-00D2-0931-2770-585A27B8107D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E1B1EA-15E8-498D-8EA5-4EF48E53E8F8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9C94DB2-9420-6316-76E4-21341A809E2C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C10D9-1CFE-9A1E-4BD9-5CD5A4AB00FA}"/>
              </a:ext>
            </a:extLst>
          </p:cNvPr>
          <p:cNvSpPr txBox="1"/>
          <p:nvPr/>
        </p:nvSpPr>
        <p:spPr>
          <a:xfrm>
            <a:off x="1056464" y="2607692"/>
            <a:ext cx="15783736" cy="112896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optuna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에는 두가지 함수가 사용되는데 하나는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모델을 정의하는 함수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build_model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와 나머지 하나는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탐색과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교차검증을 수행하는 함수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(objective)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밑에 코드는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build_model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함수이다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BE842-498C-C45F-143F-8E8E7A25AC6F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–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 err="1">
                <a:solidFill>
                  <a:srgbClr val="213D68"/>
                </a:solidFill>
                <a:latin typeface="+mn-ea"/>
              </a:rPr>
              <a:t>HyperParameter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 Tuning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9E4517-3CA9-5F57-AC08-ED7C27BF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554" y="4000500"/>
            <a:ext cx="10077555" cy="57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08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95AD3-DBDA-1649-0CD7-1BB4EF758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13B1D4-ACDB-7149-A0FE-9D664D24A345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1CBE0-3E76-7C50-4866-C76379D9B0B5}"/>
              </a:ext>
            </a:extLst>
          </p:cNvPr>
          <p:cNvSpPr txBox="1"/>
          <p:nvPr/>
        </p:nvSpPr>
        <p:spPr>
          <a:xfrm>
            <a:off x="1056464" y="2607692"/>
            <a:ext cx="15783736" cy="112896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두번째 함수는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LSTM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의 각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셀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사이즈는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[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128,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256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]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배치 사이즈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는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[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256,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512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]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로 설정하였고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교차검증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으로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n_split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 = 4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사용한다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655DD-D4EF-E1D4-DAEC-296A37385620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–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 err="1">
                <a:solidFill>
                  <a:srgbClr val="213D68"/>
                </a:solidFill>
                <a:latin typeface="+mn-ea"/>
              </a:rPr>
              <a:t>HyperParameter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 Tuning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B004859-1644-92A0-8F24-10ECAEF32D8F}"/>
              </a:ext>
            </a:extLst>
          </p:cNvPr>
          <p:cNvGrpSpPr/>
          <p:nvPr/>
        </p:nvGrpSpPr>
        <p:grpSpPr>
          <a:xfrm>
            <a:off x="4800600" y="3848100"/>
            <a:ext cx="8208642" cy="5761344"/>
            <a:chOff x="4876800" y="3877956"/>
            <a:chExt cx="8208642" cy="57613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88E495-B6AF-21A3-8960-52185EBBC3A2}"/>
                </a:ext>
              </a:extLst>
            </p:cNvPr>
            <p:cNvSpPr/>
            <p:nvPr/>
          </p:nvSpPr>
          <p:spPr>
            <a:xfrm>
              <a:off x="10419556" y="8520086"/>
              <a:ext cx="1828800" cy="620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731C7843-49FE-E842-937D-B0BF95D9E719}"/>
                </a:ext>
              </a:extLst>
            </p:cNvPr>
            <p:cNvSpPr/>
            <p:nvPr/>
          </p:nvSpPr>
          <p:spPr>
            <a:xfrm>
              <a:off x="7142956" y="5711664"/>
              <a:ext cx="1371600" cy="1295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그림 5" descr="텍스트, 스크린샷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076C6DD-4364-4496-F064-6625B80E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3877956"/>
              <a:ext cx="8208642" cy="576134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66AA16-705E-8BD1-CA37-E3F928E4E721}"/>
                </a:ext>
              </a:extLst>
            </p:cNvPr>
            <p:cNvSpPr/>
            <p:nvPr/>
          </p:nvSpPr>
          <p:spPr>
            <a:xfrm>
              <a:off x="5133021" y="4075510"/>
              <a:ext cx="5486400" cy="6406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B40F5F-230A-1E3A-A64A-FA4EDE8B7214}"/>
                </a:ext>
              </a:extLst>
            </p:cNvPr>
            <p:cNvSpPr/>
            <p:nvPr/>
          </p:nvSpPr>
          <p:spPr>
            <a:xfrm>
              <a:off x="5133021" y="4836928"/>
              <a:ext cx="5486400" cy="260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7225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F4201-8967-C00C-8A37-2E120534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446581-F171-72F7-57E0-AF83BCDEEC8B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9CD6A-F8E7-2A2C-8BC5-D8F53ECA2C92}"/>
              </a:ext>
            </a:extLst>
          </p:cNvPr>
          <p:cNvSpPr txBox="1"/>
          <p:nvPr/>
        </p:nvSpPr>
        <p:spPr>
          <a:xfrm>
            <a:off x="1056464" y="2607692"/>
            <a:ext cx="15783736" cy="57496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이후 교차검증을 위한 데이터셋 정의와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build_model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통해 사용할 모델을 정의한다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1148F-B2AA-805D-FD82-66962FA9558C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–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 err="1">
                <a:solidFill>
                  <a:srgbClr val="213D68"/>
                </a:solidFill>
                <a:latin typeface="+mn-ea"/>
              </a:rPr>
              <a:t>HyperParameter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 Tuning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0997A8-F81A-816D-5274-8CADC79AEACA}"/>
              </a:ext>
            </a:extLst>
          </p:cNvPr>
          <p:cNvSpPr/>
          <p:nvPr/>
        </p:nvSpPr>
        <p:spPr>
          <a:xfrm>
            <a:off x="10343356" y="8490230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22E5D91-2E03-E3AA-CDD9-3916641F843F}"/>
              </a:ext>
            </a:extLst>
          </p:cNvPr>
          <p:cNvSpPr/>
          <p:nvPr/>
        </p:nvSpPr>
        <p:spPr>
          <a:xfrm>
            <a:off x="7066756" y="5681808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8A6E23-8E8D-CD71-0325-A3E4CFF11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48100"/>
            <a:ext cx="8208642" cy="57613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9ED5FF-0E60-64C1-638C-F9ABCCD0C8AE}"/>
              </a:ext>
            </a:extLst>
          </p:cNvPr>
          <p:cNvSpPr/>
          <p:nvPr/>
        </p:nvSpPr>
        <p:spPr>
          <a:xfrm>
            <a:off x="5056821" y="5372100"/>
            <a:ext cx="5486400" cy="1418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857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C1C5A-1DB7-5917-89A0-9383C10F1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7420C3-BF9A-5E82-EB82-C76E9ED7D035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8C3687-AD16-02EC-4212-3D8E16C558DF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F562473-CF69-B8CC-EBBC-A5257875C2D9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B4CCD-189F-F6D5-848A-7479E92F0885}"/>
              </a:ext>
            </a:extLst>
          </p:cNvPr>
          <p:cNvSpPr txBox="1"/>
          <p:nvPr/>
        </p:nvSpPr>
        <p:spPr>
          <a:xfrm>
            <a:off x="1056464" y="2607692"/>
            <a:ext cx="15783736" cy="112896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마지막으로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EarlyStopping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사용하여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자동으로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epoch</a:t>
            </a:r>
            <a:r>
              <a:rPr lang="ko-KR" altLang="en-US" sz="2400" b="1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조절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하고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가장 낮은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val_loss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값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저장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교차 검증 이므로 </a:t>
            </a: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n_splits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만큼 저장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하여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최종적으로는 평균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val_loss</a:t>
            </a:r>
            <a:r>
              <a:rPr lang="ko-KR" altLang="en-US" sz="2400" b="1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통해 비교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706E5-4EC2-F4A1-4DDD-70D8CFA54ACD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–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 err="1">
                <a:solidFill>
                  <a:srgbClr val="213D68"/>
                </a:solidFill>
                <a:latin typeface="+mn-ea"/>
              </a:rPr>
              <a:t>HyperParameter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 Tuning</a:t>
            </a: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2B41AE-4B03-2E4C-6479-73A8C6EE6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11" y="3937850"/>
            <a:ext cx="8208642" cy="5761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9AB2C-21C9-66DB-F562-3113399F0413}"/>
              </a:ext>
            </a:extLst>
          </p:cNvPr>
          <p:cNvSpPr/>
          <p:nvPr/>
        </p:nvSpPr>
        <p:spPr>
          <a:xfrm>
            <a:off x="5381680" y="6896100"/>
            <a:ext cx="7685721" cy="2398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D0341A-83D4-DBF0-CA4B-57FCAC7667E0}"/>
              </a:ext>
            </a:extLst>
          </p:cNvPr>
          <p:cNvSpPr/>
          <p:nvPr/>
        </p:nvSpPr>
        <p:spPr>
          <a:xfrm>
            <a:off x="5105400" y="9350647"/>
            <a:ext cx="2448906" cy="288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624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9907-1EC9-9E2B-030D-49CC3222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4C55C2-165C-EB52-02A3-04A5FFD08D36}"/>
              </a:ext>
            </a:extLst>
          </p:cNvPr>
          <p:cNvSpPr txBox="1"/>
          <p:nvPr/>
        </p:nvSpPr>
        <p:spPr>
          <a:xfrm>
            <a:off x="850899" y="730569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05. LSTM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기반 열수요 예측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C0F3FD-E455-485C-433E-9224F6C7B19C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4D76CC-675B-34A1-6CFB-170C5A07ABFA}"/>
              </a:ext>
            </a:extLst>
          </p:cNvPr>
          <p:cNvSpPr txBox="1"/>
          <p:nvPr/>
        </p:nvSpPr>
        <p:spPr>
          <a:xfrm>
            <a:off x="1056464" y="2607692"/>
            <a:ext cx="15783736" cy="389895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create_study</a:t>
            </a:r>
            <a:r>
              <a:rPr lang="ko-KR" altLang="en-US" sz="2400" b="1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통해 </a:t>
            </a:r>
            <a:r>
              <a:rPr lang="ko-KR" altLang="en-US" sz="2400" b="1" dirty="0" err="1">
                <a:solidFill>
                  <a:srgbClr val="213D68"/>
                </a:solidFill>
                <a:latin typeface="+mn-ea"/>
              </a:rPr>
              <a:t>서치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객체를 정의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탐색은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direction = “minimize”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통해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베이지안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optimization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을 사용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첫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몇회는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랜덤하게 탐색하고 이후 확률을 계산하여 좋은 성능을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낼것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같은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하이퍼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파라미터를 탐색한다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이후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optimize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사용해 탐색을 시작한다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objective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는 이전에 정의한 교차검증과 탐색을 수행하는 함수이다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objective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는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GridseachCV</a:t>
            </a:r>
            <a:r>
              <a:rPr lang="ko-KR" altLang="en-US" sz="2400" b="1" dirty="0" err="1">
                <a:solidFill>
                  <a:srgbClr val="213D68"/>
                </a:solidFill>
                <a:latin typeface="+mn-ea"/>
              </a:rPr>
              <a:t>에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사용하는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estimator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라고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생각하면 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n_trials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는 탐색을 시도할 횟수이며 총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8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번을 수행한다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n_splits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 x </a:t>
            </a:r>
            <a:r>
              <a:rPr lang="en-US" altLang="ko-KR" sz="2400" b="1" dirty="0" err="1">
                <a:solidFill>
                  <a:srgbClr val="213D68"/>
                </a:solidFill>
                <a:latin typeface="+mn-ea"/>
              </a:rPr>
              <a:t>n_trials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 = 4 x 8 = 32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번 학습 수행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학습은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총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32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번 수행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FB124-8F44-F91D-2456-28F16A65EDDA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–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 err="1">
                <a:solidFill>
                  <a:srgbClr val="213D68"/>
                </a:solidFill>
                <a:latin typeface="+mn-ea"/>
              </a:rPr>
              <a:t>HyperParameter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 Tuning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759CF3-1E06-182E-4383-A75FEDEF2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152" y="6972300"/>
            <a:ext cx="11128359" cy="14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15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4A1A7-E068-C027-072A-5B0F9E2E3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FB3BBC-BEEA-8158-2022-15249EFD382C}"/>
              </a:ext>
            </a:extLst>
          </p:cNvPr>
          <p:cNvSpPr txBox="1"/>
          <p:nvPr/>
        </p:nvSpPr>
        <p:spPr>
          <a:xfrm>
            <a:off x="850899" y="730569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06. 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예측 결과 및 결론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630051-586B-785B-83C1-AF5836199CD3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69F7937-60EC-04EC-D3A4-003B070FE4C2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86D76-95A0-1311-DBC1-CC62AC5FA178}"/>
              </a:ext>
            </a:extLst>
          </p:cNvPr>
          <p:cNvSpPr txBox="1"/>
          <p:nvPr/>
        </p:nvSpPr>
        <p:spPr>
          <a:xfrm>
            <a:off x="1056464" y="2607692"/>
            <a:ext cx="15783736" cy="2236959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optuna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통한 최적의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하이퍼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파라미터는 다음과 같다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최적의 파라미터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96A07-E035-B765-85D3-722EC81E4FFA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- 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결과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74B9969-B79C-6267-EF28-7B88F6E99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57780"/>
              </p:ext>
            </p:extLst>
          </p:nvPr>
        </p:nvGraphicFramePr>
        <p:xfrm>
          <a:off x="1905000" y="3818507"/>
          <a:ext cx="548721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606">
                  <a:extLst>
                    <a:ext uri="{9D8B030D-6E8A-4147-A177-3AD203B41FA5}">
                      <a16:colId xmlns:a16="http://schemas.microsoft.com/office/drawing/2014/main" val="3326235166"/>
                    </a:ext>
                  </a:extLst>
                </a:gridCol>
                <a:gridCol w="2743606">
                  <a:extLst>
                    <a:ext uri="{9D8B030D-6E8A-4147-A177-3AD203B41FA5}">
                      <a16:colId xmlns:a16="http://schemas.microsoft.com/office/drawing/2014/main" val="417182783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</a:rPr>
                        <a:t>LSTM_1_cell_size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</a:rPr>
                        <a:t>256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6726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</a:rPr>
                        <a:t>LSTM_2_cell_size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</a:rPr>
                        <a:t>256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12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/>
                        <a:t>batch_size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512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90894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56C9260-922F-B04B-E1B2-3C79CF57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252" y="2972998"/>
            <a:ext cx="8260876" cy="64094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3932C6-0EC9-1C42-1538-F79C2C79A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00" y="5578539"/>
            <a:ext cx="8371970" cy="57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0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6549-E2FF-5C74-8FB0-A6894F040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544968-F3A2-9F1D-AD3E-7C110ABD5ECD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9FDE516-6A82-6184-2DA5-08BC9FD9D9D1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C6A771-473D-7296-2F69-10903B2D3C0F}"/>
              </a:ext>
            </a:extLst>
          </p:cNvPr>
          <p:cNvSpPr txBox="1"/>
          <p:nvPr/>
        </p:nvSpPr>
        <p:spPr>
          <a:xfrm>
            <a:off x="1056464" y="2607692"/>
            <a:ext cx="15783736" cy="500694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저장된 최적의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LSTM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모델로 예측 성능을 평가 결과는 다음과 같다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E047C-AB9D-8213-CC06-B80BD1721B52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LSTM - 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결과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9165E35-311C-A452-8DF7-3EBF140D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76339"/>
              </p:ext>
            </p:extLst>
          </p:nvPr>
        </p:nvGraphicFramePr>
        <p:xfrm>
          <a:off x="9906000" y="4019634"/>
          <a:ext cx="658096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5364">
                  <a:extLst>
                    <a:ext uri="{9D8B030D-6E8A-4147-A177-3AD203B41FA5}">
                      <a16:colId xmlns:a16="http://schemas.microsoft.com/office/drawing/2014/main" val="2648650827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743867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평가 지표</a:t>
                      </a:r>
                      <a:endParaRPr lang="en-US" altLang="ko-KR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결과</a:t>
                      </a:r>
                      <a:endParaRPr lang="en-US" altLang="ko-KR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47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0" dirty="0">
                          <a:solidFill>
                            <a:schemeClr val="tx1"/>
                          </a:solidFill>
                        </a:rPr>
                        <a:t>R2 (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결정계수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R" sz="2400" dirty="0"/>
                        <a:t>0.9950</a:t>
                      </a:r>
                      <a:endParaRPr lang="en-US" altLang="ko-KR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56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0" dirty="0">
                          <a:solidFill>
                            <a:schemeClr val="tx1"/>
                          </a:solidFill>
                        </a:rPr>
                        <a:t>Adjusted R2 (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조정된 </a:t>
                      </a:r>
                      <a:r>
                        <a:rPr lang="en" sz="2400" b="0" dirty="0">
                          <a:solidFill>
                            <a:schemeClr val="tx1"/>
                          </a:solidFill>
                        </a:rPr>
                        <a:t>R2)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0.9949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45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0" dirty="0">
                          <a:solidFill>
                            <a:schemeClr val="tx1"/>
                          </a:solidFill>
                        </a:rPr>
                        <a:t>MSE (Mean Squared Error)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60.9217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3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1" dirty="0">
                          <a:solidFill>
                            <a:schemeClr val="tx1"/>
                          </a:solidFill>
                        </a:rPr>
                        <a:t>RMSE (Root MSE)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/>
                        <a:t>7.8052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3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0">
                          <a:solidFill>
                            <a:schemeClr val="tx1"/>
                          </a:solidFill>
                        </a:rPr>
                        <a:t>MAE (Mean Absolute Error)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4.5357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2402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90B21E4-407F-798E-2917-BCC6817D1C10}"/>
              </a:ext>
            </a:extLst>
          </p:cNvPr>
          <p:cNvSpPr txBox="1"/>
          <p:nvPr/>
        </p:nvSpPr>
        <p:spPr>
          <a:xfrm>
            <a:off x="850899" y="730569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06. 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예측 결과 및 결론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43FB24-A35E-F143-4941-964B0933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" y="3548841"/>
            <a:ext cx="8431666" cy="53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CA3CB-3222-6ACA-C56B-3BA03BF71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C0AFBE-20DC-D19A-D3F8-6B513EA81824}"/>
              </a:ext>
            </a:extLst>
          </p:cNvPr>
          <p:cNvSpPr txBox="1"/>
          <p:nvPr/>
        </p:nvSpPr>
        <p:spPr>
          <a:xfrm>
            <a:off x="850899" y="730569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02.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소개 및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55538C-C5E7-BF26-5206-0DE458BD0568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9A2DE36-010E-B189-D6B8-9B69FBAF8141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A351B-38F5-116F-9810-84878EF4724F}"/>
              </a:ext>
            </a:extLst>
          </p:cNvPr>
          <p:cNvSpPr txBox="1"/>
          <p:nvPr/>
        </p:nvSpPr>
        <p:spPr>
          <a:xfrm>
            <a:off x="1056464" y="2607692"/>
            <a:ext cx="15925800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활용 데이터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기상 관측 장비의 오류나 고장 등의 이유로 관측이 진행되지 않은 경우 결측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미관측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으로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-99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로 표기 되어있다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pic>
        <p:nvPicPr>
          <p:cNvPr id="6" name="그림 5" descr="텍스트, 스크린샷, 번호, 영수증이(가) 표시된 사진&#10;&#10;자동 생성된 설명">
            <a:extLst>
              <a:ext uri="{FF2B5EF4-FFF2-40B4-BE49-F238E27FC236}">
                <a16:creationId xmlns:a16="http://schemas.microsoft.com/office/drawing/2014/main" id="{219F4593-CF0B-F533-6F2D-8A4A2C6BF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/>
          <a:stretch/>
        </p:blipFill>
        <p:spPr>
          <a:xfrm>
            <a:off x="1181100" y="4914900"/>
            <a:ext cx="15925800" cy="47379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3DF7C7-980F-E5EE-5A43-F4885197A887}"/>
              </a:ext>
            </a:extLst>
          </p:cNvPr>
          <p:cNvSpPr/>
          <p:nvPr/>
        </p:nvSpPr>
        <p:spPr>
          <a:xfrm>
            <a:off x="12649200" y="5448300"/>
            <a:ext cx="990600" cy="1295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5B637-FDF6-DEF6-4D37-28A7DFD7C639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기초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전처리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결측치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처리 및 형식 정제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376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1CB0D-E18F-BB0A-3D10-1BFE14E8B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B145450-D270-4312-7904-479B58682686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1216913-FC08-4D8F-42C4-338196803E15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74A6-F405-0991-430D-FDA277CC0134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GRU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873EE-4BCA-5611-511D-D071A97F617A}"/>
              </a:ext>
            </a:extLst>
          </p:cNvPr>
          <p:cNvSpPr txBox="1"/>
          <p:nvPr/>
        </p:nvSpPr>
        <p:spPr>
          <a:xfrm>
            <a:off x="850899" y="730569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06. 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예측 결과 및 결론</a:t>
            </a:r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7E069D-2658-6D02-367E-806BAC1A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0" y="3959063"/>
            <a:ext cx="8105201" cy="350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CD891C-1F95-258D-63FB-60F8903E6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959479"/>
            <a:ext cx="8409999" cy="56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1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6E72-8A82-EA30-F8DD-C2DFEE58F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F339C1C-B74D-6BA2-A854-E9BEE6750871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621FC-9043-E8BC-9FA9-4DC189EE28D0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GRU –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 err="1">
                <a:solidFill>
                  <a:srgbClr val="213D68"/>
                </a:solidFill>
                <a:latin typeface="+mn-ea"/>
              </a:rPr>
              <a:t>HyperParameter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 Tuning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2B65B3-756D-EB4B-4198-306D2B81127B}"/>
              </a:ext>
            </a:extLst>
          </p:cNvPr>
          <p:cNvSpPr txBox="1"/>
          <p:nvPr/>
        </p:nvSpPr>
        <p:spPr>
          <a:xfrm>
            <a:off x="850899" y="730569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06. 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예측 결과 및 결론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1472B9-96BC-B153-D0D4-369C1884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64" y="3467583"/>
            <a:ext cx="7772400" cy="4488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482CFA-6663-4183-53B7-84BAE1B2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959479"/>
            <a:ext cx="8167385" cy="55031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717915-2925-9A81-095A-6C445D896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914" y="8596286"/>
            <a:ext cx="7505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33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F8A71-C9A9-8B32-619D-E72467F6C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FF0A1D-C7BD-FD96-7897-F3B5FDD551FE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1F64173-4877-1808-7FB7-1BD162AB3943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D1121-3912-B3A0-7AA1-30FDB71F824D}"/>
              </a:ext>
            </a:extLst>
          </p:cNvPr>
          <p:cNvSpPr txBox="1"/>
          <p:nvPr/>
        </p:nvSpPr>
        <p:spPr>
          <a:xfrm>
            <a:off x="1056464" y="2607692"/>
            <a:ext cx="15783736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optuna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통한 최적의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하이퍼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파라미터는 다음과 같다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최적의 파라미터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3574A-B1B7-22C6-A98C-4BCC2FCF647C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GRU - 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결과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F13D8-B043-55A7-4AF9-904393FE4922}"/>
              </a:ext>
            </a:extLst>
          </p:cNvPr>
          <p:cNvSpPr txBox="1"/>
          <p:nvPr/>
        </p:nvSpPr>
        <p:spPr>
          <a:xfrm>
            <a:off x="850899" y="730569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06. 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예측 결과 및 결론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CA5111F-E8CB-6D57-2697-8C43E5B4F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379326"/>
              </p:ext>
            </p:extLst>
          </p:nvPr>
        </p:nvGraphicFramePr>
        <p:xfrm>
          <a:off x="1905000" y="3818507"/>
          <a:ext cx="548721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606">
                  <a:extLst>
                    <a:ext uri="{9D8B030D-6E8A-4147-A177-3AD203B41FA5}">
                      <a16:colId xmlns:a16="http://schemas.microsoft.com/office/drawing/2014/main" val="3326235166"/>
                    </a:ext>
                  </a:extLst>
                </a:gridCol>
                <a:gridCol w="2743606">
                  <a:extLst>
                    <a:ext uri="{9D8B030D-6E8A-4147-A177-3AD203B41FA5}">
                      <a16:colId xmlns:a16="http://schemas.microsoft.com/office/drawing/2014/main" val="417182783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</a:rPr>
                        <a:t>GRU_1_cell_size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</a:rPr>
                        <a:t>128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6726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</a:rPr>
                        <a:t>GRU_2_cell_size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</a:rPr>
                        <a:t>256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12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/>
                        <a:t>batch_size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256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90894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2A7753-038A-EACE-2A82-73531C3D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220" y="3005168"/>
            <a:ext cx="7772400" cy="60211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69CF3F-63D2-E9DF-DBD1-052AD74D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6" y="5472112"/>
            <a:ext cx="8986322" cy="60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84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BDBA5-8EB3-9A5E-A550-A7AF13FA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03BC93-B679-CFF4-D246-D0AE44CFD2D3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53A1875-80DD-0879-ED37-A2C9A15A1EAE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ABB7C-5BF3-6178-2CB5-A9F54770C1B8}"/>
              </a:ext>
            </a:extLst>
          </p:cNvPr>
          <p:cNvSpPr txBox="1"/>
          <p:nvPr/>
        </p:nvSpPr>
        <p:spPr>
          <a:xfrm>
            <a:off x="1056464" y="2607692"/>
            <a:ext cx="15783736" cy="500694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저장된 최적의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GRU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모델로 예측 성능을 평가 결과는 다음과 같다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B36B0-281F-28F5-5933-4CE3EF2309A1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GRU - 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결과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3715CA-44C8-397A-D54E-A135E1958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79077"/>
              </p:ext>
            </p:extLst>
          </p:nvPr>
        </p:nvGraphicFramePr>
        <p:xfrm>
          <a:off x="9906000" y="4019634"/>
          <a:ext cx="658096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5364">
                  <a:extLst>
                    <a:ext uri="{9D8B030D-6E8A-4147-A177-3AD203B41FA5}">
                      <a16:colId xmlns:a16="http://schemas.microsoft.com/office/drawing/2014/main" val="2648650827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743867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평가 지표</a:t>
                      </a:r>
                      <a:endParaRPr lang="en-US" altLang="ko-KR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결과</a:t>
                      </a:r>
                      <a:endParaRPr lang="en-US" altLang="ko-KR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47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0" dirty="0">
                          <a:solidFill>
                            <a:schemeClr val="tx1"/>
                          </a:solidFill>
                        </a:rPr>
                        <a:t>R2 (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결정계수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0.99392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56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0" dirty="0">
                          <a:solidFill>
                            <a:schemeClr val="tx1"/>
                          </a:solidFill>
                        </a:rPr>
                        <a:t>Adjusted R2 (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보정된 </a:t>
                      </a:r>
                      <a:r>
                        <a:rPr lang="en" sz="2400" b="0" dirty="0">
                          <a:solidFill>
                            <a:schemeClr val="tx1"/>
                          </a:solidFill>
                        </a:rPr>
                        <a:t>R2)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0.99391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45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0" dirty="0">
                          <a:solidFill>
                            <a:schemeClr val="tx1"/>
                          </a:solidFill>
                        </a:rPr>
                        <a:t>MSE (Mean Squared Error)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74.1375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3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1" dirty="0">
                          <a:solidFill>
                            <a:schemeClr val="tx1"/>
                          </a:solidFill>
                        </a:rPr>
                        <a:t>RMSE (Root MSE)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8.6103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3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2400" b="0">
                          <a:solidFill>
                            <a:schemeClr val="tx1"/>
                          </a:solidFill>
                        </a:rPr>
                        <a:t>MAE (Mean Absolute Error)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4.9861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2402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7ECA04-A6AB-45C2-3BC8-DC32019633FB}"/>
              </a:ext>
            </a:extLst>
          </p:cNvPr>
          <p:cNvSpPr txBox="1"/>
          <p:nvPr/>
        </p:nvSpPr>
        <p:spPr>
          <a:xfrm>
            <a:off x="850899" y="730569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06. 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예측 결과 및 결론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24DD77-8AC1-712C-6FF6-D3314182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3" y="3251839"/>
            <a:ext cx="8443525" cy="53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10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BBE8-30AA-A253-C486-AF985DFB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18CC0B-B6B6-405F-B8AD-E8338658756A}"/>
              </a:ext>
            </a:extLst>
          </p:cNvPr>
          <p:cNvSpPr/>
          <p:nvPr/>
        </p:nvSpPr>
        <p:spPr>
          <a:xfrm>
            <a:off x="13696156" y="8596286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17ABF33-9698-2FA2-240A-387F5DBB9258}"/>
              </a:ext>
            </a:extLst>
          </p:cNvPr>
          <p:cNvSpPr/>
          <p:nvPr/>
        </p:nvSpPr>
        <p:spPr>
          <a:xfrm>
            <a:off x="7142956" y="5711664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ECF83-857F-1904-498F-4A2E35CFA66F}"/>
              </a:ext>
            </a:extLst>
          </p:cNvPr>
          <p:cNvSpPr txBox="1"/>
          <p:nvPr/>
        </p:nvSpPr>
        <p:spPr>
          <a:xfrm>
            <a:off x="1252132" y="2883117"/>
            <a:ext cx="15783736" cy="611494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이번 프로젝트에서는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LSTM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과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GRU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모델을 활용하여 날씨 데이터 및 주기성 변수를 기반으로 열수요를 예측하는 모델을 개발하였다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데이터의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주기적 특성과 시계열 특성을 반영하기 위해 </a:t>
            </a:r>
            <a:r>
              <a:rPr lang="en" altLang="ko-KR" sz="2400" b="1" dirty="0">
                <a:solidFill>
                  <a:srgbClr val="213D68"/>
                </a:solidFill>
                <a:latin typeface="+mn-ea"/>
              </a:rPr>
              <a:t>sin, cos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변환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된 시간 변수와 최근 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2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일간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(48</a:t>
            </a:r>
            <a:r>
              <a:rPr lang="ko-KR" altLang="en-US" sz="2400" b="1" dirty="0" err="1">
                <a:solidFill>
                  <a:srgbClr val="213D68"/>
                </a:solidFill>
                <a:latin typeface="+mn-ea"/>
              </a:rPr>
              <a:t>시간전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의 날씨 데이터를 입력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으로 사용하였고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특히 </a:t>
            </a:r>
            <a:r>
              <a:rPr lang="en" altLang="ko-KR" sz="2400" dirty="0">
                <a:solidFill>
                  <a:srgbClr val="213D68"/>
                </a:solidFill>
                <a:latin typeface="+mn-ea"/>
              </a:rPr>
              <a:t>LSTM/GRU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와 같은 순환 신경망의 특성을 활용하여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시간 의존성이 강한 열수요 데이터를 효과적으로 학습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그 결과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모델은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계절성과 주기성을 잘 반영한 예측 성능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보여줬으며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테스트 데이터에서도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준수한 정확도와 안정적인 성능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을 나타냈다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 2023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년의 데이터까지 학습하여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2024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년을 예측한다면 현재 결과보다 훨씬 더 좋은 성능을 보여줄 수 있을 거라 기대한다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특히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시간 정보를 반영한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주기성 변수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와 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지점</a:t>
            </a:r>
            <a:r>
              <a:rPr lang="en-US" altLang="ko-KR" sz="2400" b="1" dirty="0">
                <a:solidFill>
                  <a:srgbClr val="213D68"/>
                </a:solidFill>
                <a:latin typeface="+mn-ea"/>
              </a:rPr>
              <a:t>(</a:t>
            </a:r>
            <a:r>
              <a:rPr lang="en" altLang="ko-KR" sz="2400" b="1" dirty="0" err="1">
                <a:solidFill>
                  <a:srgbClr val="213D68"/>
                </a:solidFill>
                <a:latin typeface="+mn-ea"/>
              </a:rPr>
              <a:t>branch_id</a:t>
            </a:r>
            <a:r>
              <a:rPr lang="en" altLang="ko-KR" sz="2400" b="1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b="1" dirty="0" err="1">
                <a:solidFill>
                  <a:srgbClr val="213D68"/>
                </a:solidFill>
                <a:latin typeface="+mn-ea"/>
              </a:rPr>
              <a:t>에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대한 </a:t>
            </a:r>
            <a:r>
              <a:rPr lang="ko-KR" altLang="en-US" sz="2400" b="1" dirty="0" err="1">
                <a:solidFill>
                  <a:srgbClr val="213D68"/>
                </a:solidFill>
                <a:latin typeface="+mn-ea"/>
              </a:rPr>
              <a:t>임베딩</a:t>
            </a:r>
            <a:r>
              <a:rPr lang="ko-KR" altLang="en-US" sz="2400" b="1" dirty="0">
                <a:solidFill>
                  <a:srgbClr val="213D68"/>
                </a:solidFill>
                <a:latin typeface="+mn-ea"/>
              </a:rPr>
              <a:t> 벡터 활용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이 모델 성능 향상에 긍정적인 영향을 주었음을 확인하였다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F97EB-E83D-7A38-1DA3-BED9C7F14CEB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결론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F5125-6591-547B-656B-7F6BDAEDAE2F}"/>
              </a:ext>
            </a:extLst>
          </p:cNvPr>
          <p:cNvSpPr txBox="1"/>
          <p:nvPr/>
        </p:nvSpPr>
        <p:spPr>
          <a:xfrm>
            <a:off x="850899" y="730569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06. 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예측 결과 및 결론</a:t>
            </a:r>
          </a:p>
        </p:txBody>
      </p:sp>
    </p:spTree>
    <p:extLst>
      <p:ext uri="{BB962C8B-B14F-4D97-AF65-F5344CB8AC3E}">
        <p14:creationId xmlns:p14="http://schemas.microsoft.com/office/powerpoint/2010/main" val="349157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AF357-A44F-434F-1E74-5BAB527E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BF95DC-766A-BBFB-0E95-04999D24D60D}"/>
              </a:ext>
            </a:extLst>
          </p:cNvPr>
          <p:cNvSpPr txBox="1"/>
          <p:nvPr/>
        </p:nvSpPr>
        <p:spPr>
          <a:xfrm>
            <a:off x="850899" y="730569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02. 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데이터 소개 및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A5F8C1-4A75-F936-8FFF-15E6C5F8E585}"/>
              </a:ext>
            </a:extLst>
          </p:cNvPr>
          <p:cNvSpPr/>
          <p:nvPr/>
        </p:nvSpPr>
        <p:spPr>
          <a:xfrm>
            <a:off x="14173200" y="8485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31CB694-4B49-3870-5DC6-ABA0555D5E9F}"/>
              </a:ext>
            </a:extLst>
          </p:cNvPr>
          <p:cNvSpPr/>
          <p:nvPr/>
        </p:nvSpPr>
        <p:spPr>
          <a:xfrm>
            <a:off x="7620000" y="5600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D6306-A1DC-AFEC-7CD4-1CB9431F6128}"/>
              </a:ext>
            </a:extLst>
          </p:cNvPr>
          <p:cNvSpPr txBox="1"/>
          <p:nvPr/>
        </p:nvSpPr>
        <p:spPr>
          <a:xfrm>
            <a:off x="1056464" y="2607692"/>
            <a:ext cx="15925800" cy="2236959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활용 데이터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기상 관측 장비의 오류나 고장 등의 이유로 관측이 진행되지 않은 경우 결측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미관측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으로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-99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로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표기되어있다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br>
              <a:rPr lang="en-US" altLang="ko-KR" sz="2400" dirty="0">
                <a:solidFill>
                  <a:srgbClr val="213D68"/>
                </a:solidFill>
                <a:latin typeface="+mn-ea"/>
              </a:rPr>
            </a:br>
            <a:r>
              <a:rPr lang="ko-KR" altLang="en-US" sz="2400" dirty="0">
                <a:solidFill>
                  <a:srgbClr val="213D68"/>
                </a:solidFill>
              </a:rPr>
              <a:t>→</a:t>
            </a:r>
            <a:r>
              <a:rPr lang="en-US" altLang="ko-KR" sz="2400" dirty="0">
                <a:solidFill>
                  <a:srgbClr val="213D68"/>
                </a:solidFill>
              </a:rPr>
              <a:t> -99 </a:t>
            </a:r>
            <a:r>
              <a:rPr lang="ko-KR" altLang="en-US" sz="2400" dirty="0">
                <a:solidFill>
                  <a:srgbClr val="213D68"/>
                </a:solidFill>
              </a:rPr>
              <a:t>값을 </a:t>
            </a:r>
            <a:r>
              <a:rPr lang="en-US" altLang="ko-KR" sz="2400" dirty="0">
                <a:solidFill>
                  <a:srgbClr val="213D68"/>
                </a:solidFill>
              </a:rPr>
              <a:t>nan</a:t>
            </a:r>
            <a:r>
              <a:rPr lang="ko-KR" altLang="en-US" sz="2400" dirty="0">
                <a:solidFill>
                  <a:srgbClr val="213D68"/>
                </a:solidFill>
              </a:rPr>
              <a:t> 값으로 처리하여 </a:t>
            </a:r>
            <a:r>
              <a:rPr lang="ko-KR" altLang="en-US" sz="2400" dirty="0" err="1">
                <a:solidFill>
                  <a:srgbClr val="213D68"/>
                </a:solidFill>
              </a:rPr>
              <a:t>결측치</a:t>
            </a:r>
            <a:r>
              <a:rPr lang="ko-KR" altLang="en-US" sz="2400" dirty="0">
                <a:solidFill>
                  <a:srgbClr val="213D68"/>
                </a:solidFill>
              </a:rPr>
              <a:t> 확인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82389D81-EC15-5A22-E2F0-DC056B34E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93" y="4614919"/>
            <a:ext cx="5527135" cy="4946158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24FA9C9-027B-B4F5-7011-7F90599BF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686609"/>
            <a:ext cx="5527134" cy="5874468"/>
          </a:xfrm>
          <a:prstGeom prst="rect">
            <a:avLst/>
          </a:prstGeom>
        </p:spPr>
      </p:pic>
      <p:sp>
        <p:nvSpPr>
          <p:cNvPr id="11" name="갈매기형 수장[C] 10">
            <a:extLst>
              <a:ext uri="{FF2B5EF4-FFF2-40B4-BE49-F238E27FC236}">
                <a16:creationId xmlns:a16="http://schemas.microsoft.com/office/drawing/2014/main" id="{38114170-E5AC-7822-3FE7-8E8F7758797F}"/>
              </a:ext>
            </a:extLst>
          </p:cNvPr>
          <p:cNvSpPr/>
          <p:nvPr/>
        </p:nvSpPr>
        <p:spPr>
          <a:xfrm>
            <a:off x="8378885" y="6248400"/>
            <a:ext cx="381000" cy="839598"/>
          </a:xfrm>
          <a:prstGeom prst="chevron">
            <a:avLst/>
          </a:prstGeom>
          <a:solidFill>
            <a:srgbClr val="213D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C1C585-B4CD-6031-000E-5FBB553385D3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기초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전처리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결측치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처리 및 형식 정제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14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18EA-433E-914F-C54A-AE1470E80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AD3558-5B3B-D896-E621-4CC4F6F999C7}"/>
              </a:ext>
            </a:extLst>
          </p:cNvPr>
          <p:cNvSpPr txBox="1"/>
          <p:nvPr/>
        </p:nvSpPr>
        <p:spPr>
          <a:xfrm>
            <a:off x="850899" y="730569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02. 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데이터 소개 및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B6B974-4E83-0E41-9B4F-23E8AAF39644}"/>
              </a:ext>
            </a:extLst>
          </p:cNvPr>
          <p:cNvSpPr/>
          <p:nvPr/>
        </p:nvSpPr>
        <p:spPr>
          <a:xfrm>
            <a:off x="13914282" y="8289535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BFDBEE3-8972-B173-02FB-315EA75B8367}"/>
              </a:ext>
            </a:extLst>
          </p:cNvPr>
          <p:cNvSpPr/>
          <p:nvPr/>
        </p:nvSpPr>
        <p:spPr>
          <a:xfrm>
            <a:off x="7316630" y="6077699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95ACC-ABA7-BB7C-C2E8-843D51DE3BED}"/>
              </a:ext>
            </a:extLst>
          </p:cNvPr>
          <p:cNvSpPr txBox="1"/>
          <p:nvPr/>
        </p:nvSpPr>
        <p:spPr>
          <a:xfrm>
            <a:off x="1056464" y="2607692"/>
            <a:ext cx="14640736" cy="169405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활용 데이터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전제 데이터 개수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499,301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개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13D68"/>
                </a:solidFill>
                <a:latin typeface="+mn-ea"/>
              </a:rPr>
              <a:t>si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 (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일사량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의 경우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결측치가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50%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차지 </a:t>
            </a:r>
            <a:r>
              <a:rPr lang="ko-KR" altLang="en-US" sz="2400" dirty="0">
                <a:solidFill>
                  <a:srgbClr val="213D68"/>
                </a:solidFill>
              </a:rPr>
              <a:t>→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제외하고 데이터 </a:t>
            </a:r>
            <a:r>
              <a:rPr lang="ko-KR" altLang="en-US" sz="2400" dirty="0" err="1">
                <a:solidFill>
                  <a:srgbClr val="213D68"/>
                </a:solidFill>
                <a:latin typeface="+mn-ea"/>
              </a:rPr>
              <a:t>전처리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예정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8D82C3A-CCCB-EC0D-8528-0F1DBD73F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1"/>
          <a:stretch/>
        </p:blipFill>
        <p:spPr>
          <a:xfrm>
            <a:off x="6248400" y="4610100"/>
            <a:ext cx="5791200" cy="48840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8C5F14-D6C6-BD62-AC13-10430CB4BBD2}"/>
              </a:ext>
            </a:extLst>
          </p:cNvPr>
          <p:cNvSpPr/>
          <p:nvPr/>
        </p:nvSpPr>
        <p:spPr>
          <a:xfrm>
            <a:off x="6248400" y="8103326"/>
            <a:ext cx="5791199" cy="2802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8B813-8F6E-D782-B968-417917E31772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기초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전처리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결측치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처리 및 형식 정제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376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12B0-626C-9669-BE55-D49D8D2FC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7F9EF-8780-23BC-9F69-A71CB2F9404D}"/>
              </a:ext>
            </a:extLst>
          </p:cNvPr>
          <p:cNvSpPr txBox="1"/>
          <p:nvPr/>
        </p:nvSpPr>
        <p:spPr>
          <a:xfrm>
            <a:off x="850899" y="730569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95A4B8"/>
                </a:solidFill>
                <a:latin typeface="+mn-ea"/>
              </a:rPr>
              <a:t>02.</a:t>
            </a:r>
            <a:r>
              <a:rPr kumimoji="1" lang="ko-KR" altLang="en-US" sz="2000" dirty="0">
                <a:solidFill>
                  <a:srgbClr val="95A4B8"/>
                </a:solidFill>
                <a:latin typeface="+mn-ea"/>
              </a:rPr>
              <a:t> 데이터 소개 및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D58937-A00D-D093-3283-41D22DFBEC77}"/>
              </a:ext>
            </a:extLst>
          </p:cNvPr>
          <p:cNvSpPr/>
          <p:nvPr/>
        </p:nvSpPr>
        <p:spPr>
          <a:xfrm>
            <a:off x="14173200" y="8104322"/>
            <a:ext cx="1828800" cy="620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218C8AA-8F06-42BB-97F1-36878A8BA93B}"/>
              </a:ext>
            </a:extLst>
          </p:cNvPr>
          <p:cNvSpPr/>
          <p:nvPr/>
        </p:nvSpPr>
        <p:spPr>
          <a:xfrm>
            <a:off x="7620000" y="5219700"/>
            <a:ext cx="1371600" cy="1295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F736B-3ADD-646D-5DD1-3558CCB9240D}"/>
              </a:ext>
            </a:extLst>
          </p:cNvPr>
          <p:cNvSpPr txBox="1"/>
          <p:nvPr/>
        </p:nvSpPr>
        <p:spPr>
          <a:xfrm>
            <a:off x="1056464" y="2607692"/>
            <a:ext cx="15925800" cy="168296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활용 데이터</a:t>
            </a:r>
            <a:endParaRPr lang="en-US" altLang="ko-KR" sz="2400" dirty="0">
              <a:solidFill>
                <a:srgbClr val="213D68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날짜와 시간이 합쳐져서 표기 되어있다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rgbClr val="213D68"/>
                </a:solidFill>
              </a:rPr>
              <a:t> → 사용하기 편리하게 년도</a:t>
            </a:r>
            <a:r>
              <a:rPr lang="en-US" altLang="ko-KR" sz="2400" dirty="0">
                <a:solidFill>
                  <a:srgbClr val="213D68"/>
                </a:solidFill>
              </a:rPr>
              <a:t>,</a:t>
            </a:r>
            <a:r>
              <a:rPr lang="ko-KR" altLang="en-US" sz="2400" dirty="0">
                <a:solidFill>
                  <a:srgbClr val="213D68"/>
                </a:solidFill>
              </a:rPr>
              <a:t> 월</a:t>
            </a:r>
            <a:r>
              <a:rPr lang="en-US" altLang="ko-KR" sz="2400" dirty="0">
                <a:solidFill>
                  <a:srgbClr val="213D68"/>
                </a:solidFill>
              </a:rPr>
              <a:t>,</a:t>
            </a:r>
            <a:r>
              <a:rPr lang="ko-KR" altLang="en-US" sz="2400" dirty="0">
                <a:solidFill>
                  <a:srgbClr val="213D68"/>
                </a:solidFill>
              </a:rPr>
              <a:t> 일</a:t>
            </a:r>
            <a:r>
              <a:rPr lang="en-US" altLang="ko-KR" sz="2400" dirty="0">
                <a:solidFill>
                  <a:srgbClr val="213D68"/>
                </a:solidFill>
              </a:rPr>
              <a:t>,</a:t>
            </a:r>
            <a:r>
              <a:rPr lang="ko-KR" altLang="en-US" sz="2400" dirty="0">
                <a:solidFill>
                  <a:srgbClr val="213D68"/>
                </a:solidFill>
              </a:rPr>
              <a:t> 시간으로 분류</a:t>
            </a:r>
            <a:r>
              <a:rPr lang="ko-KR" altLang="en-US" sz="2400" dirty="0">
                <a:solidFill>
                  <a:srgbClr val="213D68"/>
                </a:solidFill>
                <a:latin typeface="+mn-ea"/>
              </a:rPr>
              <a:t> 하였다</a:t>
            </a:r>
            <a:r>
              <a:rPr lang="en-US" altLang="ko-KR" sz="2400" dirty="0">
                <a:solidFill>
                  <a:srgbClr val="213D68"/>
                </a:solidFill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2400" dirty="0">
              <a:solidFill>
                <a:srgbClr val="213D68"/>
              </a:solidFill>
              <a:latin typeface="+mn-ea"/>
            </a:endParaRPr>
          </a:p>
        </p:txBody>
      </p:sp>
      <p:pic>
        <p:nvPicPr>
          <p:cNvPr id="2" name="그림 1" descr="텍스트, 스크린샷, 번호, 영수증이(가) 표시된 사진&#10;&#10;자동 생성된 설명">
            <a:extLst>
              <a:ext uri="{FF2B5EF4-FFF2-40B4-BE49-F238E27FC236}">
                <a16:creationId xmlns:a16="http://schemas.microsoft.com/office/drawing/2014/main" id="{793DD8EF-FB10-94B8-10F6-C7E756BB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/>
          <a:stretch/>
        </p:blipFill>
        <p:spPr>
          <a:xfrm>
            <a:off x="1181100" y="4533900"/>
            <a:ext cx="15925800" cy="47379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613031-CEAF-F99D-F9A4-2DEC14AC8013}"/>
              </a:ext>
            </a:extLst>
          </p:cNvPr>
          <p:cNvSpPr/>
          <p:nvPr/>
        </p:nvSpPr>
        <p:spPr>
          <a:xfrm>
            <a:off x="2057400" y="4765040"/>
            <a:ext cx="1219200" cy="45068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CE86-F810-032A-8CE0-2A03976109FD}"/>
              </a:ext>
            </a:extLst>
          </p:cNvPr>
          <p:cNvSpPr txBox="1"/>
          <p:nvPr/>
        </p:nvSpPr>
        <p:spPr>
          <a:xfrm>
            <a:off x="1018364" y="1583414"/>
            <a:ext cx="1625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기초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전처리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en-US" altLang="ko-KR" sz="5400" b="1" dirty="0">
                <a:solidFill>
                  <a:srgbClr val="213D68"/>
                </a:solidFill>
                <a:latin typeface="+mn-ea"/>
              </a:rPr>
              <a:t>: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</a:t>
            </a:r>
            <a:r>
              <a:rPr lang="ko-KR" altLang="en-US" sz="5400" b="1" dirty="0" err="1">
                <a:solidFill>
                  <a:srgbClr val="213D68"/>
                </a:solidFill>
                <a:latin typeface="+mn-ea"/>
              </a:rPr>
              <a:t>결측치</a:t>
            </a:r>
            <a:r>
              <a:rPr lang="ko-KR" altLang="en-US" sz="5400" b="1" dirty="0">
                <a:solidFill>
                  <a:srgbClr val="213D68"/>
                </a:solidFill>
                <a:latin typeface="+mn-ea"/>
              </a:rPr>
              <a:t> 처리 및 형식 정제</a:t>
            </a:r>
            <a:endParaRPr lang="en-US" altLang="ko-KR" sz="5400" b="1" dirty="0">
              <a:solidFill>
                <a:srgbClr val="213D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8814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15397</TotalTime>
  <Words>4164</Words>
  <Application>Microsoft Macintosh PowerPoint</Application>
  <PresentationFormat>사용자 지정</PresentationFormat>
  <Paragraphs>613</Paragraphs>
  <Slides>64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김유나</cp:lastModifiedBy>
  <cp:revision>178</cp:revision>
  <cp:lastPrinted>2025-04-18T02:54:36Z</cp:lastPrinted>
  <dcterms:created xsi:type="dcterms:W3CDTF">2006-08-16T00:00:00Z</dcterms:created>
  <dcterms:modified xsi:type="dcterms:W3CDTF">2025-06-18T02:25:56Z</dcterms:modified>
</cp:coreProperties>
</file>